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7" r:id="rId3"/>
    <p:sldId id="262" r:id="rId4"/>
    <p:sldId id="265" r:id="rId5"/>
    <p:sldId id="259" r:id="rId6"/>
    <p:sldId id="264" r:id="rId7"/>
    <p:sldId id="269" r:id="rId8"/>
    <p:sldId id="260" r:id="rId9"/>
    <p:sldId id="267" r:id="rId10"/>
    <p:sldId id="268" r:id="rId11"/>
    <p:sldId id="271" r:id="rId12"/>
    <p:sldId id="270" r:id="rId13"/>
    <p:sldId id="273" r:id="rId14"/>
    <p:sldId id="272" r:id="rId15"/>
    <p:sldId id="277" r:id="rId16"/>
    <p:sldId id="274" r:id="rId17"/>
    <p:sldId id="275" r:id="rId18"/>
    <p:sldId id="27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1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80D3-3F18-4E4C-9651-C23780EF736C}" type="datetimeFigureOut">
              <a:rPr lang="en-US" smtClean="0"/>
              <a:t>10/6/2017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DEE0-905B-4552-B3DE-877457103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090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80D3-3F18-4E4C-9651-C23780EF736C}" type="datetimeFigureOut">
              <a:rPr lang="en-US" smtClean="0"/>
              <a:t>10/6/2017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DEE0-905B-4552-B3DE-877457103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527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80D3-3F18-4E4C-9651-C23780EF736C}" type="datetimeFigureOut">
              <a:rPr lang="en-US" smtClean="0"/>
              <a:t>10/6/2017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DEE0-905B-4552-B3DE-877457103C18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688030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80D3-3F18-4E4C-9651-C23780EF736C}" type="datetimeFigureOut">
              <a:rPr lang="en-US" smtClean="0"/>
              <a:t>10/6/2017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DEE0-905B-4552-B3DE-877457103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6270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80D3-3F18-4E4C-9651-C23780EF736C}" type="datetimeFigureOut">
              <a:rPr lang="en-US" smtClean="0"/>
              <a:t>10/6/2017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DEE0-905B-4552-B3DE-877457103C1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80262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80D3-3F18-4E4C-9651-C23780EF736C}" type="datetimeFigureOut">
              <a:rPr lang="en-US" smtClean="0"/>
              <a:t>10/6/2017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DEE0-905B-4552-B3DE-877457103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933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80D3-3F18-4E4C-9651-C23780EF736C}" type="datetimeFigureOut">
              <a:rPr lang="en-US" smtClean="0"/>
              <a:t>10/6/2017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DEE0-905B-4552-B3DE-877457103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4437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80D3-3F18-4E4C-9651-C23780EF736C}" type="datetimeFigureOut">
              <a:rPr lang="en-US" smtClean="0"/>
              <a:t>10/6/2017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DEE0-905B-4552-B3DE-877457103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74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80D3-3F18-4E4C-9651-C23780EF736C}" type="datetimeFigureOut">
              <a:rPr lang="en-US" smtClean="0"/>
              <a:t>10/6/2017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DEE0-905B-4552-B3DE-877457103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594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80D3-3F18-4E4C-9651-C23780EF736C}" type="datetimeFigureOut">
              <a:rPr lang="en-US" smtClean="0"/>
              <a:t>10/6/2017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DEE0-905B-4552-B3DE-877457103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535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80D3-3F18-4E4C-9651-C23780EF736C}" type="datetimeFigureOut">
              <a:rPr lang="en-US" smtClean="0"/>
              <a:t>10/6/2017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DEE0-905B-4552-B3DE-877457103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543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80D3-3F18-4E4C-9651-C23780EF736C}" type="datetimeFigureOut">
              <a:rPr lang="en-US" smtClean="0"/>
              <a:t>10/6/2017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DEE0-905B-4552-B3DE-877457103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4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80D3-3F18-4E4C-9651-C23780EF736C}" type="datetimeFigureOut">
              <a:rPr lang="en-US" smtClean="0"/>
              <a:t>10/6/2017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DEE0-905B-4552-B3DE-877457103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070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80D3-3F18-4E4C-9651-C23780EF736C}" type="datetimeFigureOut">
              <a:rPr lang="en-US" smtClean="0"/>
              <a:t>10/6/2017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DEE0-905B-4552-B3DE-877457103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5694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80D3-3F18-4E4C-9651-C23780EF736C}" type="datetimeFigureOut">
              <a:rPr lang="en-US" smtClean="0"/>
              <a:t>10/6/2017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DEE0-905B-4552-B3DE-877457103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769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80D3-3F18-4E4C-9651-C23780EF736C}" type="datetimeFigureOut">
              <a:rPr lang="en-US" smtClean="0"/>
              <a:t>10/6/2017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DEE0-905B-4552-B3DE-877457103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082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080D3-3F18-4E4C-9651-C23780EF736C}" type="datetimeFigureOut">
              <a:rPr lang="en-US" smtClean="0"/>
              <a:t>10/6/2017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122DEE0-905B-4552-B3DE-877457103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836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office.com/ro-ro/article/Referin%C8%9Be-despre-metacaracterele-Access-af00c501-7972-40ee-8889-e18abaad12d1" TargetMode="Externa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34154"/>
            <a:ext cx="12192000" cy="715223"/>
          </a:xfrm>
        </p:spPr>
        <p:txBody>
          <a:bodyPr/>
          <a:lstStyle/>
          <a:p>
            <a:pPr algn="ctr"/>
            <a:r>
              <a:rPr lang="en-US" dirty="0" smtClean="0"/>
              <a:t>Ce </a:t>
            </a:r>
            <a:r>
              <a:rPr lang="en-US" dirty="0" err="1" smtClean="0"/>
              <a:t>reprezint</a:t>
            </a:r>
            <a:r>
              <a:rPr lang="ro-RO" dirty="0" smtClean="0"/>
              <a:t>ă</a:t>
            </a:r>
            <a:r>
              <a:rPr lang="en-US" dirty="0" smtClean="0"/>
              <a:t> Access?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686" y="2006680"/>
            <a:ext cx="8596668" cy="3880773"/>
          </a:xfrm>
        </p:spPr>
        <p:txBody>
          <a:bodyPr/>
          <a:lstStyle/>
          <a:p>
            <a:r>
              <a:rPr lang="en-US" dirty="0" err="1" smtClean="0"/>
              <a:t>Aplica</a:t>
            </a:r>
            <a:r>
              <a:rPr lang="ro-RO" dirty="0" smtClean="0"/>
              <a:t>ț</a:t>
            </a:r>
            <a:r>
              <a:rPr lang="en-US" dirty="0" err="1" smtClean="0"/>
              <a:t>ie</a:t>
            </a:r>
            <a:r>
              <a:rPr lang="en-US" dirty="0" smtClean="0"/>
              <a:t> din </a:t>
            </a:r>
            <a:r>
              <a:rPr lang="en-US" dirty="0" err="1" smtClean="0"/>
              <a:t>cadrul</a:t>
            </a:r>
            <a:r>
              <a:rPr lang="en-US" dirty="0" smtClean="0"/>
              <a:t> </a:t>
            </a:r>
            <a:r>
              <a:rPr lang="en-US" dirty="0" err="1" smtClean="0"/>
              <a:t>pachetului</a:t>
            </a:r>
            <a:r>
              <a:rPr lang="en-US" dirty="0" smtClean="0"/>
              <a:t> Office </a:t>
            </a:r>
            <a:r>
              <a:rPr lang="en-US" dirty="0" err="1" smtClean="0"/>
              <a:t>sau</a:t>
            </a:r>
            <a:r>
              <a:rPr lang="en-US" dirty="0" smtClean="0"/>
              <a:t> Office 365</a:t>
            </a:r>
            <a:endParaRPr lang="ro-RO" dirty="0" smtClean="0"/>
          </a:p>
          <a:p>
            <a:r>
              <a:rPr lang="en-US" dirty="0"/>
              <a:t>MS Access </a:t>
            </a:r>
            <a:r>
              <a:rPr lang="en-US" dirty="0" err="1"/>
              <a:t>este</a:t>
            </a:r>
            <a:r>
              <a:rPr lang="en-US" dirty="0"/>
              <a:t> o </a:t>
            </a:r>
            <a:r>
              <a:rPr lang="en-US" dirty="0" err="1"/>
              <a:t>bază</a:t>
            </a:r>
            <a:r>
              <a:rPr lang="en-US" dirty="0"/>
              <a:t> de date </a:t>
            </a:r>
            <a:r>
              <a:rPr lang="en-US" dirty="0" err="1"/>
              <a:t>relațională</a:t>
            </a:r>
            <a:r>
              <a:rPr lang="en-US" dirty="0"/>
              <a:t>, </a:t>
            </a:r>
            <a:r>
              <a:rPr lang="en-US" dirty="0" err="1"/>
              <a:t>ceea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înseamnă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datele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stocate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tabele</a:t>
            </a:r>
            <a:r>
              <a:rPr lang="en-US" dirty="0"/>
              <a:t> care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ro-RO" dirty="0"/>
              <a:t>relaționate(</a:t>
            </a:r>
            <a:r>
              <a:rPr lang="en-US" dirty="0"/>
              <a:t>legate</a:t>
            </a:r>
            <a:r>
              <a:rPr lang="ro-RO" dirty="0"/>
              <a:t>)</a:t>
            </a:r>
            <a:r>
              <a:rPr lang="en-US" dirty="0"/>
              <a:t> </a:t>
            </a:r>
            <a:r>
              <a:rPr lang="en-US" dirty="0" err="1"/>
              <a:t>între</a:t>
            </a:r>
            <a:r>
              <a:rPr lang="en-US" dirty="0"/>
              <a:t> </a:t>
            </a:r>
            <a:r>
              <a:rPr lang="en-US" dirty="0" err="1" smtClean="0"/>
              <a:t>ele</a:t>
            </a:r>
            <a:endParaRPr lang="en-US" dirty="0" smtClean="0"/>
          </a:p>
          <a:p>
            <a:r>
              <a:rPr lang="en-US" dirty="0" smtClean="0"/>
              <a:t>Se </a:t>
            </a:r>
            <a:r>
              <a:rPr lang="en-US" dirty="0" err="1" smtClean="0"/>
              <a:t>ocupa</a:t>
            </a:r>
            <a:r>
              <a:rPr lang="en-US" dirty="0" smtClean="0"/>
              <a:t> cu </a:t>
            </a:r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datelor</a:t>
            </a:r>
            <a:r>
              <a:rPr lang="en-US" dirty="0" smtClean="0"/>
              <a:t> sub forma de </a:t>
            </a:r>
            <a:r>
              <a:rPr lang="en-US" dirty="0" err="1" smtClean="0"/>
              <a:t>baze</a:t>
            </a:r>
            <a:r>
              <a:rPr lang="en-US" dirty="0" smtClean="0"/>
              <a:t> de date</a:t>
            </a:r>
          </a:p>
          <a:p>
            <a:r>
              <a:rPr lang="en-US" dirty="0" smtClean="0"/>
              <a:t>Este un </a:t>
            </a:r>
            <a:r>
              <a:rPr lang="en-US" dirty="0" err="1" smtClean="0"/>
              <a:t>foarte</a:t>
            </a:r>
            <a:r>
              <a:rPr lang="en-US" dirty="0" smtClean="0"/>
              <a:t> bun </a:t>
            </a:r>
            <a:r>
              <a:rPr lang="ro-RO" dirty="0" smtClean="0"/>
              <a:t>î</a:t>
            </a:r>
            <a:r>
              <a:rPr lang="en-US" dirty="0" err="1" smtClean="0"/>
              <a:t>nlocuitor</a:t>
            </a:r>
            <a:r>
              <a:rPr lang="en-US" dirty="0" smtClean="0"/>
              <a:t> al </a:t>
            </a:r>
            <a:r>
              <a:rPr lang="en-US" dirty="0" err="1" smtClean="0"/>
              <a:t>programulu</a:t>
            </a:r>
            <a:r>
              <a:rPr lang="en-US" dirty="0" smtClean="0"/>
              <a:t> Excel </a:t>
            </a:r>
            <a:r>
              <a:rPr lang="en-US" dirty="0" err="1" smtClean="0"/>
              <a:t>pentru</a:t>
            </a:r>
            <a:r>
              <a:rPr lang="en-US" dirty="0" smtClean="0"/>
              <a:t> date </a:t>
            </a:r>
            <a:r>
              <a:rPr lang="en-US" dirty="0" err="1" smtClean="0"/>
              <a:t>mai</a:t>
            </a:r>
            <a:r>
              <a:rPr lang="en-US" dirty="0" smtClean="0"/>
              <a:t> </a:t>
            </a:r>
            <a:r>
              <a:rPr lang="en-US" dirty="0" err="1" smtClean="0"/>
              <a:t>mari</a:t>
            </a:r>
            <a:endParaRPr lang="ro-RO" dirty="0" smtClean="0"/>
          </a:p>
          <a:p>
            <a:r>
              <a:rPr lang="en-US" dirty="0" err="1" smtClean="0"/>
              <a:t>Poate</a:t>
            </a:r>
            <a:r>
              <a:rPr lang="en-US" dirty="0" smtClean="0"/>
              <a:t> </a:t>
            </a:r>
            <a:r>
              <a:rPr lang="en-US" dirty="0" err="1"/>
              <a:t>folosi</a:t>
            </a:r>
            <a:r>
              <a:rPr lang="en-US" dirty="0"/>
              <a:t> machete (template-</a:t>
            </a:r>
            <a:r>
              <a:rPr lang="en-US" dirty="0" err="1"/>
              <a:t>uri</a:t>
            </a:r>
            <a:r>
              <a:rPr lang="en-US" dirty="0"/>
              <a:t>) </a:t>
            </a:r>
            <a:r>
              <a:rPr lang="en-US" dirty="0" smtClean="0"/>
              <a:t>dup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/>
              <a:t>anumite</a:t>
            </a:r>
            <a:r>
              <a:rPr lang="en-US" dirty="0"/>
              <a:t> </a:t>
            </a:r>
            <a:r>
              <a:rPr lang="en-US" dirty="0" err="1"/>
              <a:t>modele</a:t>
            </a:r>
            <a:r>
              <a:rPr lang="en-US" dirty="0"/>
              <a:t> de </a:t>
            </a:r>
            <a:r>
              <a:rPr lang="en-US" dirty="0" err="1"/>
              <a:t>baze</a:t>
            </a:r>
            <a:r>
              <a:rPr lang="en-US" dirty="0"/>
              <a:t> de date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ro-RO" dirty="0" smtClean="0"/>
              <a:t>ș</a:t>
            </a:r>
            <a:r>
              <a:rPr lang="en-US" dirty="0" err="1" smtClean="0"/>
              <a:t>urarea</a:t>
            </a:r>
            <a:r>
              <a:rPr lang="en-US" dirty="0" smtClean="0"/>
              <a:t> </a:t>
            </a:r>
            <a:r>
              <a:rPr lang="en-US" dirty="0" err="1"/>
              <a:t>procesului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464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0368"/>
            <a:ext cx="12192000" cy="688064"/>
          </a:xfrm>
        </p:spPr>
        <p:txBody>
          <a:bodyPr/>
          <a:lstStyle/>
          <a:p>
            <a:pPr algn="ctr"/>
            <a:r>
              <a:rPr lang="ro-RO" dirty="0" smtClean="0"/>
              <a:t>Cheile Primare (Primary Key)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3507" y="2024958"/>
            <a:ext cx="2880359" cy="3799372"/>
          </a:xfrm>
        </p:spPr>
        <p:txBody>
          <a:bodyPr/>
          <a:lstStyle/>
          <a:p>
            <a:r>
              <a:rPr lang="it-IT" dirty="0" smtClean="0"/>
              <a:t>Access </a:t>
            </a:r>
            <a:r>
              <a:rPr lang="it-IT" dirty="0"/>
              <a:t>oferă mai multe moduri de a crea chei primare</a:t>
            </a:r>
            <a:r>
              <a:rPr lang="it-IT" dirty="0" smtClean="0"/>
              <a:t>.</a:t>
            </a:r>
            <a:endParaRPr lang="ro-RO" dirty="0" smtClean="0"/>
          </a:p>
          <a:p>
            <a:r>
              <a:rPr lang="ro-RO" dirty="0" smtClean="0"/>
              <a:t>Cea </a:t>
            </a:r>
            <a:r>
              <a:rPr lang="ro-RO" dirty="0"/>
              <a:t>mai simplă modalitate este de a planifica un câmp "ID", cum ar fi "AssetID" sau "SupplierID", pentru fiecare dintre tabelele dvs., apoi setați acel câmp la tipul de date Autonumber.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032" y="2024958"/>
            <a:ext cx="5739897" cy="2854860"/>
          </a:xfrm>
        </p:spPr>
      </p:pic>
    </p:spTree>
    <p:extLst>
      <p:ext uri="{BB962C8B-B14F-4D97-AF65-F5344CB8AC3E}">
        <p14:creationId xmlns:p14="http://schemas.microsoft.com/office/powerpoint/2010/main" val="1532365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0369"/>
            <a:ext cx="12192000" cy="823866"/>
          </a:xfrm>
        </p:spPr>
        <p:txBody>
          <a:bodyPr>
            <a:normAutofit/>
          </a:bodyPr>
          <a:lstStyle/>
          <a:p>
            <a:pPr algn="ctr"/>
            <a:r>
              <a:rPr lang="ro-RO" dirty="0" smtClean="0"/>
              <a:t>Relațiile dintre tabele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3507" y="2024958"/>
            <a:ext cx="2980327" cy="4351338"/>
          </a:xfrm>
        </p:spPr>
        <p:txBody>
          <a:bodyPr>
            <a:normAutofit/>
          </a:bodyPr>
          <a:lstStyle/>
          <a:p>
            <a:r>
              <a:rPr lang="ro-RO" dirty="0" smtClean="0"/>
              <a:t>Se realizează pe baza unui câmp comun (cheie primară – cheie secundară</a:t>
            </a:r>
            <a:r>
              <a:rPr lang="en-US" dirty="0" smtClean="0"/>
              <a:t>[</a:t>
            </a:r>
            <a:r>
              <a:rPr lang="ro-RO" dirty="0" smtClean="0"/>
              <a:t>externă</a:t>
            </a:r>
            <a:r>
              <a:rPr lang="en-US" dirty="0" smtClean="0"/>
              <a:t>] </a:t>
            </a:r>
            <a:r>
              <a:rPr lang="ro-RO" dirty="0" smtClean="0"/>
              <a:t>)</a:t>
            </a:r>
          </a:p>
          <a:p>
            <a:r>
              <a:rPr lang="en-US" dirty="0" err="1" smtClean="0"/>
              <a:t>Cheia</a:t>
            </a:r>
            <a:r>
              <a:rPr lang="en-US" dirty="0" smtClean="0"/>
              <a:t> </a:t>
            </a:r>
            <a:r>
              <a:rPr lang="en-US" dirty="0" err="1" smtClean="0"/>
              <a:t>primar</a:t>
            </a:r>
            <a:r>
              <a:rPr lang="ro-RO" dirty="0" smtClean="0"/>
              <a:t>ă și cea secundară trebuie sa fie sincronizate(sa aibă același tip de date și dimensiune)</a:t>
            </a:r>
          </a:p>
          <a:p>
            <a:r>
              <a:rPr lang="ro-RO" dirty="0" smtClean="0"/>
              <a:t>Este important să închideți tabele deschise în momentul relationării tabelelor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85" y="2024958"/>
            <a:ext cx="5768204" cy="2836753"/>
          </a:xfrm>
        </p:spPr>
      </p:pic>
    </p:spTree>
    <p:extLst>
      <p:ext uri="{BB962C8B-B14F-4D97-AF65-F5344CB8AC3E}">
        <p14:creationId xmlns:p14="http://schemas.microsoft.com/office/powerpoint/2010/main" val="23144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7817"/>
            <a:ext cx="12192000" cy="1213165"/>
          </a:xfrm>
        </p:spPr>
        <p:txBody>
          <a:bodyPr>
            <a:normAutofit/>
          </a:bodyPr>
          <a:lstStyle/>
          <a:p>
            <a:pPr algn="ctr"/>
            <a:r>
              <a:rPr lang="ro-RO" dirty="0" smtClean="0"/>
              <a:t>Separea(spargerea) datelor </a:t>
            </a:r>
            <a:br>
              <a:rPr lang="ro-RO" dirty="0" smtClean="0"/>
            </a:br>
            <a:r>
              <a:rPr lang="ro-RO" dirty="0" smtClean="0"/>
              <a:t>în mai multe tabele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3507" y="2024958"/>
            <a:ext cx="2880359" cy="4351338"/>
          </a:xfrm>
        </p:spPr>
        <p:txBody>
          <a:bodyPr>
            <a:normAutofit/>
          </a:bodyPr>
          <a:lstStyle/>
          <a:p>
            <a:r>
              <a:rPr lang="ro-RO" dirty="0" smtClean="0"/>
              <a:t>Este esentială pentru o organizare mai bună a datelor</a:t>
            </a:r>
          </a:p>
          <a:p>
            <a:r>
              <a:rPr lang="ro-RO" dirty="0" smtClean="0"/>
              <a:t>Oferă o integritatea datelor este mai bine stabilită</a:t>
            </a:r>
          </a:p>
          <a:p>
            <a:r>
              <a:rPr lang="ro-RO" dirty="0" smtClean="0"/>
              <a:t>Căutarea se realizează intr-un timp mai scurt</a:t>
            </a:r>
          </a:p>
          <a:p>
            <a:r>
              <a:rPr lang="ro-RO" dirty="0" smtClean="0"/>
              <a:t>Se realizează prin relationarea tabelelor între ele bazându-se pe cheile primare.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85" y="2024958"/>
            <a:ext cx="5768204" cy="2836753"/>
          </a:xfrm>
        </p:spPr>
      </p:pic>
    </p:spTree>
    <p:extLst>
      <p:ext uri="{BB962C8B-B14F-4D97-AF65-F5344CB8AC3E}">
        <p14:creationId xmlns:p14="http://schemas.microsoft.com/office/powerpoint/2010/main" val="41964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7817"/>
            <a:ext cx="12192000" cy="1213165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/>
              <a:t>Filtrarea</a:t>
            </a:r>
            <a:r>
              <a:rPr lang="en-US" dirty="0" smtClean="0"/>
              <a:t> </a:t>
            </a:r>
            <a:r>
              <a:rPr lang="en-US" dirty="0" err="1" smtClean="0"/>
              <a:t>datelor</a:t>
            </a:r>
            <a:r>
              <a:rPr lang="en-US" dirty="0" smtClean="0"/>
              <a:t> in </a:t>
            </a:r>
            <a:r>
              <a:rPr lang="en-US" dirty="0" err="1" smtClean="0"/>
              <a:t>tabele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3507" y="2024958"/>
            <a:ext cx="2880359" cy="4351338"/>
          </a:xfrm>
        </p:spPr>
        <p:txBody>
          <a:bodyPr>
            <a:normAutofit/>
          </a:bodyPr>
          <a:lstStyle/>
          <a:p>
            <a:r>
              <a:rPr lang="ro-RO" dirty="0"/>
              <a:t>0 altă modalitate de regăsire a anumitor date în cadrul unei tabele constă în aplicarea unui filtru asupra tabelei. Un filtru limitează vizualizarea datelor la înregistrări specifice, fără a solicita modificarea proiectării tabelului respectiv. 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43" y="2024958"/>
            <a:ext cx="5765073" cy="2838827"/>
          </a:xfrm>
        </p:spPr>
      </p:pic>
    </p:spTree>
    <p:extLst>
      <p:ext uri="{BB962C8B-B14F-4D97-AF65-F5344CB8AC3E}">
        <p14:creationId xmlns:p14="http://schemas.microsoft.com/office/powerpoint/2010/main" val="3041454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7817"/>
            <a:ext cx="12192000" cy="1213165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/>
              <a:t>Interogarea</a:t>
            </a:r>
            <a:r>
              <a:rPr lang="en-US" dirty="0" smtClean="0"/>
              <a:t> </a:t>
            </a:r>
            <a:r>
              <a:rPr lang="en-US" dirty="0" err="1" smtClean="0"/>
              <a:t>bazei</a:t>
            </a:r>
            <a:r>
              <a:rPr lang="en-US" dirty="0" smtClean="0"/>
              <a:t> de date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Querys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3507" y="2024958"/>
            <a:ext cx="2880359" cy="4351338"/>
          </a:xfrm>
        </p:spPr>
        <p:txBody>
          <a:bodyPr>
            <a:normAutofit fontScale="92500" lnSpcReduction="20000"/>
          </a:bodyPr>
          <a:lstStyle/>
          <a:p>
            <a:r>
              <a:rPr lang="ro-RO" dirty="0"/>
              <a:t>0 interogare extrage înregistrări din mai multe tabele într-o singură foaie de date şi afişează numai acele înregistrări care îndeplinesc anumite criterii</a:t>
            </a:r>
            <a:r>
              <a:rPr lang="ro-RO" dirty="0" smtClean="0"/>
              <a:t>.</a:t>
            </a:r>
            <a:endParaRPr lang="en-US" dirty="0" smtClean="0"/>
          </a:p>
          <a:p>
            <a:r>
              <a:rPr lang="ro-RO" dirty="0"/>
              <a:t>Selectaţi tabela sau tabelele ce vor sta la baza interogării şi apăsaţi butonul </a:t>
            </a:r>
            <a:r>
              <a:rPr lang="ro-RO" b="1" dirty="0"/>
              <a:t>Add </a:t>
            </a:r>
            <a:r>
              <a:rPr lang="ro-RO" dirty="0"/>
              <a:t>(Adăugare) pentru a le adăuga în grila de proiectare a interogării. Apoi, apăsaţi butonul </a:t>
            </a:r>
            <a:r>
              <a:rPr lang="ro-RO" b="1" dirty="0"/>
              <a:t>Close </a:t>
            </a:r>
            <a:r>
              <a:rPr lang="ro-RO" dirty="0"/>
              <a:t>(Inchidere) pentru a închide fereastra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337" y="1863634"/>
            <a:ext cx="6148252" cy="3000151"/>
          </a:xfrm>
        </p:spPr>
      </p:pic>
    </p:spTree>
    <p:extLst>
      <p:ext uri="{BB962C8B-B14F-4D97-AF65-F5344CB8AC3E}">
        <p14:creationId xmlns:p14="http://schemas.microsoft.com/office/powerpoint/2010/main" val="4156750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7817"/>
            <a:ext cx="12192000" cy="1213165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/>
              <a:t>Interogarea</a:t>
            </a:r>
            <a:r>
              <a:rPr lang="en-US" dirty="0" smtClean="0"/>
              <a:t> </a:t>
            </a:r>
            <a:r>
              <a:rPr lang="en-US" dirty="0" err="1" smtClean="0"/>
              <a:t>bazei</a:t>
            </a:r>
            <a:r>
              <a:rPr lang="en-US" dirty="0" smtClean="0"/>
              <a:t> de date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Querys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3507" y="2024958"/>
            <a:ext cx="2880359" cy="4351338"/>
          </a:xfrm>
        </p:spPr>
        <p:txBody>
          <a:bodyPr>
            <a:normAutofit/>
          </a:bodyPr>
          <a:lstStyle/>
          <a:p>
            <a:r>
              <a:rPr lang="ro-RO" dirty="0"/>
              <a:t>Pentru a adăuga criterii Intr-o interogare, deschideţi interogarea în modul </a:t>
            </a:r>
            <a:r>
              <a:rPr lang="ro-RO" b="1" dirty="0"/>
              <a:t>Design </a:t>
            </a:r>
            <a:r>
              <a:rPr lang="ro-RO" dirty="0"/>
              <a:t>(Proiectare). În dreptul câmpului </a:t>
            </a:r>
            <a:r>
              <a:rPr lang="ro-RO" b="1" dirty="0"/>
              <a:t>Criteria </a:t>
            </a:r>
            <a:r>
              <a:rPr lang="ro-RO" dirty="0"/>
              <a:t>(Criterii) precizaţi criteriul sau criteriile dorite. Aveţi în continuare câteva exemple de astfel de criterii: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287267380"/>
              </p:ext>
            </p:extLst>
          </p:nvPr>
        </p:nvGraphicFramePr>
        <p:xfrm>
          <a:off x="1227908" y="2024956"/>
          <a:ext cx="5181601" cy="33221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0760"/>
                <a:gridCol w="2635264"/>
                <a:gridCol w="1265577"/>
              </a:tblGrid>
              <a:tr h="420632">
                <a:tc>
                  <a:txBody>
                    <a:bodyPr/>
                    <a:lstStyle/>
                    <a:p>
                      <a:pPr marL="78105"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Operator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>
                        <a:spcAft>
                          <a:spcPts val="0"/>
                        </a:spcAft>
                      </a:pPr>
                      <a:r>
                        <a:rPr lang="ro-RO" sz="1000" spc="-40">
                          <a:effectLst/>
                        </a:rPr>
                        <a:t>Sem nificaţie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1120"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</a:rPr>
                        <a:t>Exemplu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411746">
                <a:tc>
                  <a:txBody>
                    <a:bodyPr/>
                    <a:lstStyle/>
                    <a:p>
                      <a:pPr marL="78105"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</a:rPr>
                        <a:t>&gt;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>
                        <a:spcAft>
                          <a:spcPts val="0"/>
                        </a:spcAft>
                      </a:pPr>
                      <a:r>
                        <a:rPr lang="ro-RO" sz="950" spc="-20">
                          <a:effectLst/>
                        </a:rPr>
                        <a:t>Mai mare decât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1120">
                        <a:spcAft>
                          <a:spcPts val="0"/>
                        </a:spcAft>
                      </a:pPr>
                      <a:r>
                        <a:rPr lang="ro-RO" sz="950">
                          <a:effectLst/>
                        </a:rPr>
                        <a:t>&gt;50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410264">
                <a:tc>
                  <a:txBody>
                    <a:bodyPr/>
                    <a:lstStyle/>
                    <a:p>
                      <a:pPr marL="78105">
                        <a:spcAft>
                          <a:spcPts val="0"/>
                        </a:spcAft>
                      </a:pPr>
                      <a:r>
                        <a:rPr lang="ro-RO" sz="950">
                          <a:effectLst/>
                        </a:rPr>
                        <a:t>&gt;=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>
                        <a:spcAft>
                          <a:spcPts val="0"/>
                        </a:spcAft>
                      </a:pPr>
                      <a:r>
                        <a:rPr lang="ro-RO" sz="950" spc="-40" dirty="0">
                          <a:effectLst/>
                        </a:rPr>
                        <a:t>Mai mare sau egal cu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1120">
                        <a:spcAft>
                          <a:spcPts val="0"/>
                        </a:spcAft>
                      </a:pPr>
                      <a:r>
                        <a:rPr lang="ro-RO" sz="950" spc="-20">
                          <a:effectLst/>
                        </a:rPr>
                        <a:t>&gt;=4500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416189">
                <a:tc>
                  <a:txBody>
                    <a:bodyPr/>
                    <a:lstStyle/>
                    <a:p>
                      <a:pPr marL="78105"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</a:rPr>
                        <a:t>&lt;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>
                        <a:spcAft>
                          <a:spcPts val="0"/>
                        </a:spcAft>
                      </a:pPr>
                      <a:r>
                        <a:rPr lang="ro-RO" sz="950" spc="-20">
                          <a:effectLst/>
                        </a:rPr>
                        <a:t>Mai mic decât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1120">
                        <a:spcAft>
                          <a:spcPts val="0"/>
                        </a:spcAft>
                      </a:pPr>
                      <a:r>
                        <a:rPr lang="ro-RO" sz="950">
                          <a:effectLst/>
                        </a:rPr>
                        <a:t>&lt;25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410264">
                <a:tc>
                  <a:txBody>
                    <a:bodyPr/>
                    <a:lstStyle/>
                    <a:p>
                      <a:pPr marL="78105">
                        <a:spcAft>
                          <a:spcPts val="0"/>
                        </a:spcAft>
                      </a:pPr>
                      <a:r>
                        <a:rPr lang="ro-RO" sz="950">
                          <a:effectLst/>
                        </a:rPr>
                        <a:t>&lt;=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>
                        <a:spcAft>
                          <a:spcPts val="0"/>
                        </a:spcAft>
                      </a:pPr>
                      <a:r>
                        <a:rPr lang="ro-RO" sz="950" spc="-40" dirty="0">
                          <a:effectLst/>
                        </a:rPr>
                        <a:t>Mai mic sau egal cu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1120">
                        <a:spcAft>
                          <a:spcPts val="0"/>
                        </a:spcAft>
                      </a:pPr>
                      <a:r>
                        <a:rPr lang="ro-RO" sz="950" spc="-20">
                          <a:effectLst/>
                        </a:rPr>
                        <a:t>&lt;=400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410264">
                <a:tc>
                  <a:txBody>
                    <a:bodyPr/>
                    <a:lstStyle/>
                    <a:p>
                      <a:pPr marL="78105"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</a:rPr>
                        <a:t>=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>
                        <a:spcAft>
                          <a:spcPts val="0"/>
                        </a:spcAft>
                      </a:pPr>
                      <a:r>
                        <a:rPr lang="ro-RO" sz="950">
                          <a:effectLst/>
                        </a:rPr>
                        <a:t>Egal cu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1120">
                        <a:spcAft>
                          <a:spcPts val="0"/>
                        </a:spcAft>
                      </a:pPr>
                      <a:r>
                        <a:rPr lang="ro-RO" sz="950" spc="20">
                          <a:effectLst/>
                        </a:rPr>
                        <a:t>=100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410264">
                <a:tc>
                  <a:txBody>
                    <a:bodyPr/>
                    <a:lstStyle/>
                    <a:p>
                      <a:pPr marL="78105">
                        <a:spcAft>
                          <a:spcPts val="0"/>
                        </a:spcAft>
                      </a:pPr>
                      <a:r>
                        <a:rPr lang="ro-RO" sz="950">
                          <a:effectLst/>
                        </a:rPr>
                        <a:t>&lt;&gt;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>
                        <a:spcAft>
                          <a:spcPts val="0"/>
                        </a:spcAft>
                      </a:pPr>
                      <a:r>
                        <a:rPr lang="ro-RO" sz="950" spc="-30">
                          <a:effectLst/>
                        </a:rPr>
                        <a:t>Diferit de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1120">
                        <a:spcAft>
                          <a:spcPts val="0"/>
                        </a:spcAft>
                      </a:pPr>
                      <a:r>
                        <a:rPr lang="ro-RO" sz="950" spc="-20">
                          <a:effectLst/>
                        </a:rPr>
                        <a:t>&lt;&gt;160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432483">
                <a:tc>
                  <a:txBody>
                    <a:bodyPr/>
                    <a:lstStyle/>
                    <a:p>
                      <a:pPr marL="78105">
                        <a:spcAft>
                          <a:spcPts val="0"/>
                        </a:spcAft>
                      </a:pPr>
                      <a:r>
                        <a:rPr lang="ro-RO" sz="950">
                          <a:effectLst/>
                        </a:rPr>
                        <a:t>Like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>
                        <a:spcAft>
                          <a:spcPts val="0"/>
                        </a:spcAft>
                      </a:pPr>
                      <a:r>
                        <a:rPr lang="ro-RO" sz="950" spc="-30">
                          <a:effectLst/>
                        </a:rPr>
                        <a:t>Comparare cu un text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1120">
                        <a:spcAft>
                          <a:spcPts val="0"/>
                        </a:spcAft>
                      </a:pPr>
                      <a:r>
                        <a:rPr lang="ro-RO" sz="950" spc="-40" dirty="0">
                          <a:effectLst/>
                        </a:rPr>
                        <a:t>Like „iasi"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93075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0"/>
            <a:ext cx="7766936" cy="110337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 err="1" smtClean="0"/>
              <a:t>Tipuri</a:t>
            </a:r>
            <a:r>
              <a:rPr lang="en-US" sz="3600" dirty="0" smtClean="0"/>
              <a:t> de </a:t>
            </a:r>
            <a:r>
              <a:rPr lang="en-US" sz="3600" dirty="0" err="1" smtClean="0"/>
              <a:t>criterii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(query)</a:t>
            </a:r>
            <a:endParaRPr lang="en-US" sz="36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481603"/>
              </p:ext>
            </p:extLst>
          </p:nvPr>
        </p:nvGraphicFramePr>
        <p:xfrm>
          <a:off x="-1" y="1295402"/>
          <a:ext cx="12192000" cy="5592762"/>
        </p:xfrm>
        <a:graphic>
          <a:graphicData uri="http://schemas.openxmlformats.org/drawingml/2006/table">
            <a:tbl>
              <a:tblPr/>
              <a:tblGrid>
                <a:gridCol w="4064000"/>
                <a:gridCol w="4064000"/>
                <a:gridCol w="4064000"/>
              </a:tblGrid>
              <a:tr h="202726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dirty="0" err="1" smtClean="0">
                          <a:solidFill>
                            <a:srgbClr val="39393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Pentru</a:t>
                      </a:r>
                      <a:r>
                        <a:rPr lang="en-US" sz="1400" b="1" dirty="0" smtClean="0">
                          <a:solidFill>
                            <a:srgbClr val="39393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include </a:t>
                      </a:r>
                      <a:r>
                        <a:rPr lang="en-US" sz="1400" b="1" dirty="0" err="1" smtClean="0">
                          <a:solidFill>
                            <a:srgbClr val="39393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înregistrările</a:t>
                      </a:r>
                      <a:r>
                        <a:rPr lang="en-US" sz="1400" b="1" dirty="0" smtClean="0">
                          <a:solidFill>
                            <a:srgbClr val="39393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care...</a:t>
                      </a:r>
                      <a:endParaRPr lang="en-US" sz="1400" b="1" dirty="0">
                        <a:solidFill>
                          <a:srgbClr val="39393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>
                          <a:solidFill>
                            <a:srgbClr val="39393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Utilizați acest criteriu</a:t>
                      </a: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dirty="0" err="1">
                          <a:solidFill>
                            <a:srgbClr val="39393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Rezultatul</a:t>
                      </a:r>
                      <a:r>
                        <a:rPr lang="en-US" sz="1400" b="1" dirty="0">
                          <a:solidFill>
                            <a:srgbClr val="39393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b="1" dirty="0" err="1">
                          <a:solidFill>
                            <a:srgbClr val="39393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interogării</a:t>
                      </a:r>
                      <a:endParaRPr lang="en-US" sz="1400" b="1" dirty="0">
                        <a:solidFill>
                          <a:srgbClr val="39393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DADA"/>
                    </a:solidFill>
                  </a:tcPr>
                </a:tc>
              </a:tr>
              <a:tr h="380729">
                <a:tc>
                  <a:txBody>
                    <a:bodyPr/>
                    <a:lstStyle/>
                    <a:p>
                      <a:pPr fontAlgn="t"/>
                      <a:r>
                        <a:rPr lang="pt-BR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Se potrivesc exact cu o valoare, cum ar fi China</a:t>
                      </a: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"China"</a:t>
                      </a: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Returnează înregistrările unde câmpul ȚarăRegiune este setat la China.</a:t>
                      </a: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</a:tr>
              <a:tr h="558732">
                <a:tc>
                  <a:txBody>
                    <a:bodyPr/>
                    <a:lstStyle/>
                    <a:p>
                      <a:pPr fontAlgn="t"/>
                      <a:r>
                        <a:rPr lang="pt-BR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Nu se potrivesc cu o valoare, cum ar fi Mexic</a:t>
                      </a: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Not "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Mexic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"</a:t>
                      </a: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Returnează înregistrările unde câmpul ȚarăRegiune este setat la o altă țară/regiune decât Mexic.</a:t>
                      </a: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15752">
                <a:tc>
                  <a:txBody>
                    <a:bodyPr/>
                    <a:lstStyle/>
                    <a:p>
                      <a:pPr fontAlgn="t"/>
                      <a:r>
                        <a:rPr lang="pt-BR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Încep cu șirul specificat, cum ar fi S</a:t>
                      </a: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Like S*</a:t>
                      </a: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Returnează înregistrările pentru toate țările/regiunile ale căror nume încep cu „S”, cum ar fi Suedia sau SUA.</a:t>
                      </a:r>
                    </a:p>
                    <a:p>
                      <a:pPr fontAlgn="t"/>
                      <a:r>
                        <a:rPr lang="en-US" sz="1200" b="1" cap="all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NOTĂ :</a:t>
                      </a:r>
                      <a:r>
                        <a:rPr lang="en-US" sz="120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 Când se utilizează într-o expresie, asteriscul (</a:t>
                      </a:r>
                      <a:r>
                        <a:rPr lang="en-US" sz="1200" b="1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*</a:t>
                      </a:r>
                      <a:r>
                        <a:rPr lang="en-US" sz="120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) reprezintă orice șir de caractere; se mai numește metacaracter. Pentru o listă de astfel de caractere, consultați articolul </a:t>
                      </a:r>
                      <a:r>
                        <a:rPr lang="en-US" sz="1200" u="none" strike="noStrike">
                          <a:solidFill>
                            <a:srgbClr val="0078D7"/>
                          </a:solidFill>
                          <a:effectLst/>
                          <a:latin typeface="Segoe UI" panose="020B0502040204020203" pitchFamily="34" charset="0"/>
                          <a:hlinkClick r:id="rId2"/>
                        </a:rPr>
                        <a:t>Referințe despre metacaracterele Access</a:t>
                      </a:r>
                      <a:r>
                        <a:rPr lang="en-US" sz="120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.</a:t>
                      </a: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</a:tr>
              <a:tr h="469730">
                <a:tc>
                  <a:txBody>
                    <a:bodyPr/>
                    <a:lstStyle/>
                    <a:p>
                      <a:pPr fontAlgn="t"/>
                      <a:r>
                        <a:rPr lang="pt-BR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Nu încep cu șirul specificat, cum ar fi S</a:t>
                      </a: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Not Like S*</a:t>
                      </a: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Returnează înregistrările pentru toate țările/regiunile ale căror nume încep cu altă literă decât „S”.</a:t>
                      </a: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9730">
                <a:tc>
                  <a:txBody>
                    <a:bodyPr/>
                    <a:lstStyle/>
                    <a:p>
                      <a:pPr fontAlgn="t"/>
                      <a:r>
                        <a:rPr lang="pt-BR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Conține șirul specificat, cum ar fi Coreea</a:t>
                      </a: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Like "*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Coreea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*"</a:t>
                      </a: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Returnează înregistrările pentru toate țările/regiunile care conțin șirul „Coreea”.</a:t>
                      </a: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</a:tr>
              <a:tr h="469730">
                <a:tc>
                  <a:txBody>
                    <a:bodyPr/>
                    <a:lstStyle/>
                    <a:p>
                      <a:pPr fontAlgn="t"/>
                      <a:r>
                        <a:rPr lang="pt-BR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Nu conțin șirul specificat, cum ar fi Coreea</a:t>
                      </a: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Not Like "*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Coreea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*"</a:t>
                      </a: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Returnează înregistrările pentru toate țările/regiunile care nu conțin șirul „Coreea”.</a:t>
                      </a: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7734">
                <a:tc>
                  <a:txBody>
                    <a:bodyPr/>
                    <a:lstStyle/>
                    <a:p>
                      <a:pPr fontAlgn="t"/>
                      <a:r>
                        <a:rPr lang="pt-BR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Se termină cu șirul specificat, cum ar fi „ina”</a:t>
                      </a: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Like "*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ina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"</a:t>
                      </a: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Returnează înregistrările pentru toate țările/regiunile ale căror nume se termină în „ina”, cum ar fi China și Argentina.</a:t>
                      </a: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</a:tr>
              <a:tr h="647734">
                <a:tc>
                  <a:txBody>
                    <a:bodyPr/>
                    <a:lstStyle/>
                    <a:p>
                      <a:pPr fontAlgn="t"/>
                      <a:r>
                        <a:rPr lang="pt-BR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Nu se termină cu șirul specificat, cum ar fi „ina”</a:t>
                      </a: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Not Like "*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ina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"</a:t>
                      </a: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Returnează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înregistrările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pentru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toate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țările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/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regiunile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ale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căror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nume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nu se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termină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în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„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ina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”, cum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ar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fi China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și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Argentina.</a:t>
                      </a: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2452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0"/>
            <a:ext cx="7766936" cy="110337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 err="1" smtClean="0"/>
              <a:t>Tipuri</a:t>
            </a:r>
            <a:r>
              <a:rPr lang="en-US" sz="3600" dirty="0" smtClean="0"/>
              <a:t> de </a:t>
            </a:r>
            <a:r>
              <a:rPr lang="en-US" sz="3600" dirty="0" err="1" smtClean="0"/>
              <a:t>criterii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(query)</a:t>
            </a:r>
            <a:endParaRPr lang="en-US" sz="3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1365783"/>
              </p:ext>
            </p:extLst>
          </p:nvPr>
        </p:nvGraphicFramePr>
        <p:xfrm>
          <a:off x="0" y="1276350"/>
          <a:ext cx="12192000" cy="6005757"/>
        </p:xfrm>
        <a:graphic>
          <a:graphicData uri="http://schemas.openxmlformats.org/drawingml/2006/table">
            <a:tbl>
              <a:tblPr/>
              <a:tblGrid>
                <a:gridCol w="4064000"/>
                <a:gridCol w="4064000"/>
                <a:gridCol w="4064000"/>
              </a:tblGrid>
              <a:tr h="454801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dirty="0" err="1" smtClean="0">
                          <a:solidFill>
                            <a:srgbClr val="39393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Pentru</a:t>
                      </a:r>
                      <a:r>
                        <a:rPr lang="en-US" sz="1400" b="1" dirty="0" smtClean="0">
                          <a:solidFill>
                            <a:srgbClr val="39393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include </a:t>
                      </a:r>
                      <a:r>
                        <a:rPr lang="en-US" sz="1400" b="1" dirty="0" err="1" smtClean="0">
                          <a:solidFill>
                            <a:srgbClr val="39393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înregistrările</a:t>
                      </a:r>
                      <a:r>
                        <a:rPr lang="en-US" sz="1400" b="1" dirty="0" smtClean="0">
                          <a:solidFill>
                            <a:srgbClr val="39393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care...</a:t>
                      </a:r>
                      <a:endParaRPr lang="en-US" sz="1400" b="1" dirty="0">
                        <a:solidFill>
                          <a:srgbClr val="39393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dirty="0" err="1">
                          <a:solidFill>
                            <a:srgbClr val="39393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Utilizați</a:t>
                      </a:r>
                      <a:r>
                        <a:rPr lang="en-US" sz="1400" b="1" dirty="0">
                          <a:solidFill>
                            <a:srgbClr val="39393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39393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acest</a:t>
                      </a:r>
                      <a:r>
                        <a:rPr lang="en-US" sz="1400" b="1" dirty="0">
                          <a:solidFill>
                            <a:srgbClr val="39393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39393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criteriu</a:t>
                      </a:r>
                      <a:endParaRPr lang="en-US" sz="1400" b="1" dirty="0">
                        <a:solidFill>
                          <a:srgbClr val="39393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dirty="0" err="1">
                          <a:solidFill>
                            <a:srgbClr val="39393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Rezultatul</a:t>
                      </a:r>
                      <a:r>
                        <a:rPr lang="en-US" sz="1400" b="1" dirty="0">
                          <a:solidFill>
                            <a:srgbClr val="39393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b="1" dirty="0" err="1">
                          <a:solidFill>
                            <a:srgbClr val="39393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interogării</a:t>
                      </a:r>
                      <a:endParaRPr lang="en-US" sz="1400" b="1" dirty="0">
                        <a:solidFill>
                          <a:srgbClr val="39393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</a:tr>
              <a:tr h="373874"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Conține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valori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nule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(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sau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care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lipsesc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)</a:t>
                      </a:r>
                    </a:p>
                  </a:txBody>
                  <a:tcPr marL="12835" marR="25671" marT="10268" marB="102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Is Null</a:t>
                      </a:r>
                    </a:p>
                  </a:txBody>
                  <a:tcPr marL="12835" marR="25671" marT="10268" marB="102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Returnează înregistrările unde nu există nicio valoare în câmp.</a:t>
                      </a:r>
                    </a:p>
                  </a:txBody>
                  <a:tcPr marL="12835" marR="25671" marT="10268" marB="102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</a:tr>
              <a:tr h="454801"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Nu conține valori nule</a:t>
                      </a:r>
                    </a:p>
                  </a:txBody>
                  <a:tcPr marL="12835" marR="25671" marT="10268" marB="102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Is Not Null</a:t>
                      </a:r>
                    </a:p>
                  </a:txBody>
                  <a:tcPr marL="12835" marR="25671" marT="10268" marB="102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Returnează înregistrările unde valoarea nu lipsește din câmp.</a:t>
                      </a:r>
                    </a:p>
                  </a:txBody>
                  <a:tcPr marL="12835" marR="25671" marT="10268" marB="102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99022"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Conține șiruri de lungime zero</a:t>
                      </a:r>
                    </a:p>
                  </a:txBody>
                  <a:tcPr marL="12835" marR="25671" marT="10268" marB="102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"" (o 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pereche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 de 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ghilimele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)</a:t>
                      </a:r>
                    </a:p>
                  </a:txBody>
                  <a:tcPr marL="12835" marR="25671" marT="10268" marB="102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Returnează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înregistrările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unde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câmpul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este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setat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la o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valoare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necompletată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(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dar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nenulă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). De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exemplu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,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înregistrările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articolelor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vândute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în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alt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departament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pot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conține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o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valoare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necompletată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în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câmpul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ȚarăRegiune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.</a:t>
                      </a:r>
                    </a:p>
                  </a:txBody>
                  <a:tcPr marL="12835" marR="25671" marT="10268" marB="102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</a:tr>
              <a:tr h="561118"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Nu conține șiruri de lungime zero</a:t>
                      </a:r>
                    </a:p>
                  </a:txBody>
                  <a:tcPr marL="12835" marR="25671" marT="10268" marB="102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Not ""</a:t>
                      </a:r>
                    </a:p>
                  </a:txBody>
                  <a:tcPr marL="12835" marR="25671" marT="10268" marB="102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Returnează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înregistrările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unde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câmpul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ȚarăRegiune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are o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valoare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care nu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este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necompletată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.</a:t>
                      </a:r>
                    </a:p>
                  </a:txBody>
                  <a:tcPr marL="12835" marR="25671" marT="10268" marB="102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67435">
                <a:tc>
                  <a:txBody>
                    <a:bodyPr/>
                    <a:lstStyle/>
                    <a:p>
                      <a:pPr fontAlgn="t"/>
                      <a:r>
                        <a:rPr lang="it-IT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Conține valori nule sau șiruri de lungime zero</a:t>
                      </a:r>
                    </a:p>
                  </a:txBody>
                  <a:tcPr marL="12835" marR="25671" marT="10268" marB="102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"" Or Is Null</a:t>
                      </a:r>
                    </a:p>
                  </a:txBody>
                  <a:tcPr marL="12835" marR="25671" marT="10268" marB="102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Returnează înregistrările unde nu există nicio valoare în câmp sau valoarea este setată să fie o valoare necompletată.</a:t>
                      </a:r>
                    </a:p>
                  </a:txBody>
                  <a:tcPr marL="12835" marR="25671" marT="10268" marB="102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</a:tr>
              <a:tr h="667435"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Nu este gol sau necompletat</a:t>
                      </a:r>
                    </a:p>
                  </a:txBody>
                  <a:tcPr marL="12835" marR="25671" marT="10268" marB="102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Is Not Null And Not ""</a:t>
                      </a:r>
                    </a:p>
                  </a:txBody>
                  <a:tcPr marL="12835" marR="25671" marT="10268" marB="102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Returnează înregistrările unde câmpul ȚarăRegiune are o valoare nenulă care nu este necompletată.</a:t>
                      </a:r>
                    </a:p>
                  </a:txBody>
                  <a:tcPr marL="12835" marR="25671" marT="10268" marB="102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67435"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Urmează unei valori, cum ar fi Mexic, când se sortează în ordine alfabetică</a:t>
                      </a:r>
                    </a:p>
                  </a:txBody>
                  <a:tcPr marL="12835" marR="25671" marT="10268" marB="102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&gt;= "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Mexic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"</a:t>
                      </a:r>
                    </a:p>
                  </a:txBody>
                  <a:tcPr marL="12835" marR="25671" marT="10268" marB="102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Returnează înregistrările pentru toate țările/regiunile, începând cu Mexic și continuând până la finalul alfabetului.</a:t>
                      </a:r>
                    </a:p>
                  </a:txBody>
                  <a:tcPr marL="12835" marR="25671" marT="10268" marB="102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</a:tr>
              <a:tr h="561118"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Se încadrează într-un anumit interval, cum ar fi de la A la D</a:t>
                      </a:r>
                    </a:p>
                  </a:txBody>
                  <a:tcPr marL="12835" marR="25671" marT="10268" marB="102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Like "[A-D]*"</a:t>
                      </a:r>
                    </a:p>
                  </a:txBody>
                  <a:tcPr marL="12835" marR="25671" marT="10268" marB="102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Returnează înregistrările pentru țările/regiunile ale căror nume încep cu literele „A” până la „D”.</a:t>
                      </a:r>
                    </a:p>
                  </a:txBody>
                  <a:tcPr marL="12835" marR="25671" marT="10268" marB="102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8484"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Se potrivesc cu una din două valori, cum ar fi SUA sau Canada</a:t>
                      </a:r>
                    </a:p>
                  </a:txBody>
                  <a:tcPr marL="12835" marR="25671" marT="10268" marB="102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"SUA" Or "Canada"</a:t>
                      </a:r>
                    </a:p>
                  </a:txBody>
                  <a:tcPr marL="12835" marR="25671" marT="10268" marB="102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Returnează înregistrările pentru SUA și Canada.</a:t>
                      </a:r>
                    </a:p>
                  </a:txBody>
                  <a:tcPr marL="12835" marR="25671" marT="10268" marB="102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1785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0"/>
            <a:ext cx="7766936" cy="110337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 err="1" smtClean="0"/>
              <a:t>Tipuri</a:t>
            </a:r>
            <a:r>
              <a:rPr lang="en-US" sz="3600" dirty="0" smtClean="0"/>
              <a:t> de </a:t>
            </a:r>
            <a:r>
              <a:rPr lang="en-US" sz="3600" dirty="0" err="1" smtClean="0"/>
              <a:t>criterii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(query)</a:t>
            </a:r>
            <a:endParaRPr lang="en-US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0329607"/>
              </p:ext>
            </p:extLst>
          </p:nvPr>
        </p:nvGraphicFramePr>
        <p:xfrm>
          <a:off x="2" y="1276351"/>
          <a:ext cx="12191997" cy="6192140"/>
        </p:xfrm>
        <a:graphic>
          <a:graphicData uri="http://schemas.openxmlformats.org/drawingml/2006/table">
            <a:tbl>
              <a:tblPr/>
              <a:tblGrid>
                <a:gridCol w="4063999"/>
                <a:gridCol w="4063999"/>
                <a:gridCol w="4063999"/>
              </a:tblGrid>
              <a:tr h="610492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dirty="0" err="1" smtClean="0">
                          <a:solidFill>
                            <a:srgbClr val="39393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Pentru</a:t>
                      </a:r>
                      <a:r>
                        <a:rPr lang="en-US" sz="1400" b="1" dirty="0" smtClean="0">
                          <a:solidFill>
                            <a:srgbClr val="39393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include </a:t>
                      </a:r>
                      <a:r>
                        <a:rPr lang="en-US" sz="1400" b="1" dirty="0" err="1" smtClean="0">
                          <a:solidFill>
                            <a:srgbClr val="39393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înregistrările</a:t>
                      </a:r>
                      <a:r>
                        <a:rPr lang="en-US" sz="1400" b="1" dirty="0" smtClean="0">
                          <a:solidFill>
                            <a:srgbClr val="39393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care...</a:t>
                      </a:r>
                      <a:endParaRPr lang="en-US" sz="1400" b="1" dirty="0">
                        <a:solidFill>
                          <a:srgbClr val="39393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dirty="0" err="1">
                          <a:solidFill>
                            <a:srgbClr val="39393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Utilizați</a:t>
                      </a:r>
                      <a:r>
                        <a:rPr lang="en-US" sz="1400" b="1" dirty="0">
                          <a:solidFill>
                            <a:srgbClr val="39393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39393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acest</a:t>
                      </a:r>
                      <a:r>
                        <a:rPr lang="en-US" sz="1400" b="1" dirty="0">
                          <a:solidFill>
                            <a:srgbClr val="39393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39393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criteriu</a:t>
                      </a:r>
                      <a:endParaRPr lang="en-US" sz="1400" b="1" dirty="0">
                        <a:solidFill>
                          <a:srgbClr val="39393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dirty="0" err="1">
                          <a:solidFill>
                            <a:srgbClr val="39393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Rezultatul</a:t>
                      </a:r>
                      <a:r>
                        <a:rPr lang="en-US" sz="1400" b="1" dirty="0">
                          <a:solidFill>
                            <a:srgbClr val="39393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b="1" dirty="0" err="1">
                          <a:solidFill>
                            <a:srgbClr val="39393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interogării</a:t>
                      </a:r>
                      <a:endParaRPr lang="en-US" sz="1400" b="1" dirty="0">
                        <a:solidFill>
                          <a:srgbClr val="39393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782" marR="21564" marT="8625" marB="8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10492">
                <a:tc>
                  <a:txBody>
                    <a:bodyPr/>
                    <a:lstStyle/>
                    <a:p>
                      <a:pPr fontAlgn="t"/>
                      <a:r>
                        <a:rPr lang="it-IT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Conțin una din valorile dintr-o listă de valori</a:t>
                      </a:r>
                    </a:p>
                  </a:txBody>
                  <a:tcPr marL="17229" marR="34459" marT="13784" marB="137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200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In("Franța", "China", "Germania", "Japonia")</a:t>
                      </a:r>
                    </a:p>
                  </a:txBody>
                  <a:tcPr marL="17229" marR="34459" marT="13784" marB="137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Returnează înregistrările pentru toate țările/regiunile specificate în listă.</a:t>
                      </a:r>
                    </a:p>
                  </a:txBody>
                  <a:tcPr marL="17229" marR="34459" marT="13784" marB="137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53205"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Conțin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anumite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caractere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într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-o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anumită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poziție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în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valorile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câmpului</a:t>
                      </a:r>
                      <a:endParaRPr lang="en-US" sz="1200" dirty="0">
                        <a:solidFill>
                          <a:srgbClr val="2F2F2F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17229" marR="34459" marT="13784" marB="137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Right([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ȚarăRegiune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], 1) = "a"</a:t>
                      </a:r>
                    </a:p>
                  </a:txBody>
                  <a:tcPr marL="17229" marR="34459" marT="13784" marB="137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Returnează înregistrările pentru toate țările/regiunile unde ultima literă este „a”.</a:t>
                      </a:r>
                    </a:p>
                  </a:txBody>
                  <a:tcPr marL="17229" marR="34459" marT="13784" marB="137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</a:tr>
              <a:tr h="753205"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Satisfac cerințe de lungime</a:t>
                      </a:r>
                    </a:p>
                  </a:txBody>
                  <a:tcPr marL="17229" marR="34459" marT="13784" marB="137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Len([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ȚarăRegiune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]) &gt; 10</a:t>
                      </a:r>
                    </a:p>
                  </a:txBody>
                  <a:tcPr marL="17229" marR="34459" marT="13784" marB="137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Returnează înregistrările pentru țări/regiuni ale căror nume au mai mult de 10 caractere.</a:t>
                      </a:r>
                    </a:p>
                  </a:txBody>
                  <a:tcPr marL="17229" marR="34459" marT="13784" marB="137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64746"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Se potrivesc unui anumit model</a:t>
                      </a:r>
                    </a:p>
                  </a:txBody>
                  <a:tcPr marL="17229" marR="34459" marT="13784" marB="137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Like "Chi??"</a:t>
                      </a:r>
                    </a:p>
                  </a:txBody>
                  <a:tcPr marL="17229" marR="34459" marT="13784" marB="137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Returnează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înregistrările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pentru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țări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/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regiuni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, cum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ar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fi China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sau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Chile, ale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căror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nume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au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cinci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caractere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lungime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și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primele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trei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caractere</a:t>
                      </a:r>
                      <a:r>
                        <a:rPr lang="en-US" sz="1200" dirty="0">
                          <a:solidFill>
                            <a:srgbClr val="2F2F2F"/>
                          </a:solidFill>
                          <a:effectLst/>
                          <a:latin typeface="Segoe UI" panose="020B0502040204020203" pitchFamily="34" charset="0"/>
                        </a:rPr>
                        <a:t> „Chi”.</a:t>
                      </a:r>
                    </a:p>
                    <a:p>
                      <a:pPr fontAlgn="t"/>
                      <a:r>
                        <a:rPr lang="en-US" sz="1200" b="1" cap="all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NOTĂ :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  <a:r>
                        <a:rPr lang="en-US" sz="1200" dirty="0" err="1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Când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sunt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utilizate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într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-o </a:t>
                      </a:r>
                      <a:r>
                        <a:rPr lang="en-US" sz="1200" dirty="0" err="1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expresie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, </a:t>
                      </a:r>
                      <a:r>
                        <a:rPr lang="en-US" sz="1200" dirty="0" err="1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caracterele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  <a:r>
                        <a:rPr lang="en-US" sz="1200" b="1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?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  <a:r>
                        <a:rPr lang="en-US" sz="1200" dirty="0" err="1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și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  <a:r>
                        <a:rPr lang="en-US" sz="1200" b="1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_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  <a:r>
                        <a:rPr lang="en-US" sz="1200" dirty="0" err="1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reprezintă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 un </a:t>
                      </a:r>
                      <a:r>
                        <a:rPr lang="en-US" sz="1200" dirty="0" err="1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singur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caracter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; </a:t>
                      </a:r>
                      <a:r>
                        <a:rPr lang="en-US" sz="1200" dirty="0" err="1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acestea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 se </a:t>
                      </a:r>
                      <a:r>
                        <a:rPr lang="en-US" sz="1200" dirty="0" err="1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mai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numesc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și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metacaractere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. </a:t>
                      </a:r>
                      <a:r>
                        <a:rPr lang="en-US" sz="1200" dirty="0" err="1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Caracterul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  <a:r>
                        <a:rPr lang="en-US" sz="1200" b="1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_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 nu se </a:t>
                      </a:r>
                      <a:r>
                        <a:rPr lang="en-US" sz="1200" dirty="0" err="1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poate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utiliza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în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aceeași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expresie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 cu </a:t>
                      </a:r>
                      <a:r>
                        <a:rPr lang="en-US" sz="1200" b="1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?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  <a:r>
                        <a:rPr lang="en-US" sz="1200" dirty="0" err="1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sau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 cu </a:t>
                      </a:r>
                      <a:r>
                        <a:rPr lang="en-US" sz="1200" dirty="0" err="1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metacaracterul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  <a:r>
                        <a:rPr lang="en-US" sz="1200" b="1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*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. </a:t>
                      </a:r>
                      <a:r>
                        <a:rPr lang="en-US" sz="1200" dirty="0" err="1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Puteți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utiliza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metacaracterul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  <a:r>
                        <a:rPr lang="en-US" sz="1200" b="1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_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  <a:r>
                        <a:rPr lang="en-US" sz="1200" dirty="0" err="1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într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-o </a:t>
                      </a:r>
                      <a:r>
                        <a:rPr lang="en-US" sz="1200" dirty="0" err="1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expresie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 care </a:t>
                      </a:r>
                      <a:r>
                        <a:rPr lang="en-US" sz="1200" dirty="0" err="1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conține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metacaracterul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  <a:r>
                        <a:rPr lang="en-US" sz="1200" b="1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%</a:t>
                      </a:r>
                      <a:r>
                        <a:rPr lang="en-US" sz="1200" dirty="0">
                          <a:solidFill>
                            <a:srgbClr val="696969"/>
                          </a:solidFill>
                          <a:effectLst/>
                          <a:latin typeface="Segoe UI" panose="020B0502040204020203" pitchFamily="34" charset="0"/>
                        </a:rPr>
                        <a:t>.</a:t>
                      </a:r>
                    </a:p>
                  </a:txBody>
                  <a:tcPr marL="17229" marR="34459" marT="13784" marB="137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0700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43208"/>
            <a:ext cx="12192000" cy="733331"/>
          </a:xfrm>
        </p:spPr>
        <p:txBody>
          <a:bodyPr/>
          <a:lstStyle/>
          <a:p>
            <a:pPr algn="ctr"/>
            <a:r>
              <a:rPr lang="en-US" dirty="0" smtClean="0"/>
              <a:t>Ce </a:t>
            </a:r>
            <a:r>
              <a:rPr lang="en-US" dirty="0" err="1" smtClean="0"/>
              <a:t>este</a:t>
            </a:r>
            <a:r>
              <a:rPr lang="en-US" dirty="0" smtClean="0"/>
              <a:t> o </a:t>
            </a:r>
            <a:r>
              <a:rPr lang="en-US" dirty="0" err="1" smtClean="0"/>
              <a:t>baz</a:t>
            </a:r>
            <a:r>
              <a:rPr lang="ro-RO" dirty="0" smtClean="0"/>
              <a:t>ă</a:t>
            </a:r>
            <a:r>
              <a:rPr lang="en-US" dirty="0" smtClean="0"/>
              <a:t> de date?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687" y="2006680"/>
            <a:ext cx="8596668" cy="3880773"/>
          </a:xfrm>
        </p:spPr>
        <p:txBody>
          <a:bodyPr/>
          <a:lstStyle/>
          <a:p>
            <a:r>
              <a:rPr lang="en-US" dirty="0" err="1" smtClean="0"/>
              <a:t>Reprezint</a:t>
            </a:r>
            <a:r>
              <a:rPr lang="ro-RO" dirty="0" smtClean="0"/>
              <a:t>ă</a:t>
            </a:r>
            <a:r>
              <a:rPr lang="en-US" dirty="0" smtClean="0"/>
              <a:t> o </a:t>
            </a:r>
            <a:r>
              <a:rPr lang="en-US" dirty="0" err="1" smtClean="0"/>
              <a:t>colec</a:t>
            </a:r>
            <a:r>
              <a:rPr lang="ro-RO" dirty="0" smtClean="0"/>
              <a:t>ț</a:t>
            </a:r>
            <a:r>
              <a:rPr lang="en-US" dirty="0" err="1" smtClean="0"/>
              <a:t>ie</a:t>
            </a:r>
            <a:r>
              <a:rPr lang="en-US" dirty="0" smtClean="0"/>
              <a:t> de </a:t>
            </a:r>
            <a:r>
              <a:rPr lang="en-US" dirty="0" err="1" smtClean="0"/>
              <a:t>informa</a:t>
            </a:r>
            <a:r>
              <a:rPr lang="ro-RO" dirty="0" smtClean="0"/>
              <a:t>ț</a:t>
            </a:r>
            <a:r>
              <a:rPr lang="en-US" dirty="0" smtClean="0"/>
              <a:t>ii </a:t>
            </a:r>
            <a:r>
              <a:rPr lang="en-US" dirty="0" err="1" smtClean="0"/>
              <a:t>ce</a:t>
            </a:r>
            <a:r>
              <a:rPr lang="en-US" dirty="0" smtClean="0"/>
              <a:t> pot fi </a:t>
            </a:r>
            <a:r>
              <a:rPr lang="en-US" dirty="0" err="1" smtClean="0"/>
              <a:t>utilizate</a:t>
            </a:r>
            <a:r>
              <a:rPr lang="en-US" dirty="0" smtClean="0"/>
              <a:t> in diverse </a:t>
            </a:r>
            <a:r>
              <a:rPr lang="en-US" dirty="0" err="1" smtClean="0"/>
              <a:t>scopuri</a:t>
            </a:r>
            <a:endParaRPr lang="en-US" dirty="0" smtClean="0"/>
          </a:p>
          <a:p>
            <a:r>
              <a:rPr lang="en-US" dirty="0" smtClean="0"/>
              <a:t>Este </a:t>
            </a:r>
            <a:r>
              <a:rPr lang="en-US" dirty="0" err="1" smtClean="0"/>
              <a:t>alcatuit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adesea</a:t>
            </a:r>
            <a:r>
              <a:rPr lang="en-US" dirty="0" smtClean="0"/>
              <a:t> </a:t>
            </a:r>
            <a:r>
              <a:rPr lang="en-US" dirty="0" err="1" smtClean="0"/>
              <a:t>doar</a:t>
            </a:r>
            <a:r>
              <a:rPr lang="en-US" dirty="0" smtClean="0"/>
              <a:t> din </a:t>
            </a:r>
            <a:r>
              <a:rPr lang="en-US" dirty="0" err="1" smtClean="0"/>
              <a:t>tabele</a:t>
            </a:r>
            <a:endParaRPr lang="en-US" dirty="0" smtClean="0"/>
          </a:p>
          <a:p>
            <a:r>
              <a:rPr lang="en-US" dirty="0" err="1" smtClean="0"/>
              <a:t>Baza</a:t>
            </a:r>
            <a:r>
              <a:rPr lang="en-US" dirty="0" smtClean="0"/>
              <a:t> de date </a:t>
            </a:r>
            <a:r>
              <a:rPr lang="en-US" dirty="0" err="1" smtClean="0"/>
              <a:t>poate</a:t>
            </a:r>
            <a:r>
              <a:rPr lang="en-US" dirty="0" smtClean="0"/>
              <a:t> </a:t>
            </a:r>
            <a:r>
              <a:rPr lang="en-US" dirty="0" err="1" smtClean="0"/>
              <a:t>folosi</a:t>
            </a:r>
            <a:r>
              <a:rPr lang="en-US" dirty="0" smtClean="0"/>
              <a:t> </a:t>
            </a:r>
            <a:r>
              <a:rPr lang="en-US" dirty="0" err="1" smtClean="0"/>
              <a:t>urm</a:t>
            </a:r>
            <a:r>
              <a:rPr lang="ro-RO" dirty="0" smtClean="0"/>
              <a:t>ă</a:t>
            </a:r>
            <a:r>
              <a:rPr lang="en-US" dirty="0" err="1" smtClean="0"/>
              <a:t>toarele</a:t>
            </a:r>
            <a:r>
              <a:rPr lang="en-US" dirty="0" smtClean="0"/>
              <a:t> </a:t>
            </a:r>
            <a:r>
              <a:rPr lang="en-US" dirty="0" err="1" smtClean="0"/>
              <a:t>proprieta</a:t>
            </a:r>
            <a:r>
              <a:rPr lang="ro-RO" dirty="0" smtClean="0"/>
              <a:t>ț</a:t>
            </a:r>
            <a:r>
              <a:rPr lang="en-US" dirty="0" err="1" smtClean="0"/>
              <a:t>i</a:t>
            </a:r>
            <a:endParaRPr lang="en-US" dirty="0" smtClean="0"/>
          </a:p>
          <a:p>
            <a:pPr lvl="1"/>
            <a:r>
              <a:rPr lang="en-US" dirty="0" err="1" smtClean="0"/>
              <a:t>Tabele</a:t>
            </a:r>
            <a:r>
              <a:rPr lang="en-US" dirty="0" smtClean="0"/>
              <a:t> – </a:t>
            </a:r>
            <a:r>
              <a:rPr lang="en-US" dirty="0" err="1" smtClean="0"/>
              <a:t>memoreaz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datele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reprezint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structura</a:t>
            </a:r>
            <a:r>
              <a:rPr lang="en-US" dirty="0" smtClean="0"/>
              <a:t> de </a:t>
            </a:r>
            <a:r>
              <a:rPr lang="en-US" dirty="0" err="1" smtClean="0"/>
              <a:t>baza</a:t>
            </a:r>
            <a:endParaRPr lang="en-US" dirty="0" smtClean="0"/>
          </a:p>
          <a:p>
            <a:pPr lvl="1"/>
            <a:r>
              <a:rPr lang="en-US" dirty="0" err="1" smtClean="0"/>
              <a:t>Interogari</a:t>
            </a:r>
            <a:r>
              <a:rPr lang="en-US" dirty="0" smtClean="0"/>
              <a:t> (Query-</a:t>
            </a:r>
            <a:r>
              <a:rPr lang="en-US" dirty="0" err="1" smtClean="0"/>
              <a:t>uri</a:t>
            </a:r>
            <a:r>
              <a:rPr lang="en-US" dirty="0" smtClean="0"/>
              <a:t>) – </a:t>
            </a:r>
            <a:r>
              <a:rPr lang="en-US" dirty="0" err="1" smtClean="0"/>
              <a:t>folosite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afi</a:t>
            </a:r>
            <a:r>
              <a:rPr lang="ro-RO" dirty="0" smtClean="0"/>
              <a:t>ș</a:t>
            </a:r>
            <a:r>
              <a:rPr lang="en-US" dirty="0" smtClean="0"/>
              <a:t>area </a:t>
            </a:r>
            <a:r>
              <a:rPr lang="en-US" dirty="0" err="1" smtClean="0"/>
              <a:t>datelor</a:t>
            </a:r>
            <a:r>
              <a:rPr lang="en-US" dirty="0" smtClean="0"/>
              <a:t> dup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anumite</a:t>
            </a:r>
            <a:r>
              <a:rPr lang="en-US" dirty="0" smtClean="0"/>
              <a:t> </a:t>
            </a:r>
            <a:r>
              <a:rPr lang="en-US" dirty="0" err="1" smtClean="0"/>
              <a:t>criteri</a:t>
            </a:r>
            <a:r>
              <a:rPr lang="ro-RO" dirty="0"/>
              <a:t>i</a:t>
            </a:r>
            <a:endParaRPr lang="en-US" dirty="0" smtClean="0"/>
          </a:p>
          <a:p>
            <a:pPr lvl="1"/>
            <a:r>
              <a:rPr lang="en-US" dirty="0" err="1" smtClean="0"/>
              <a:t>Formulare</a:t>
            </a:r>
            <a:r>
              <a:rPr lang="en-US" dirty="0" smtClean="0"/>
              <a:t> – </a:t>
            </a:r>
            <a:r>
              <a:rPr lang="en-US" dirty="0" err="1" smtClean="0"/>
              <a:t>folosite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afisarea</a:t>
            </a:r>
            <a:r>
              <a:rPr lang="en-US" dirty="0" smtClean="0"/>
              <a:t> </a:t>
            </a:r>
            <a:r>
              <a:rPr lang="ro-RO" dirty="0" smtClean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modificarea</a:t>
            </a:r>
            <a:r>
              <a:rPr lang="en-US" dirty="0" smtClean="0"/>
              <a:t> </a:t>
            </a:r>
            <a:r>
              <a:rPr lang="en-US" dirty="0" err="1" smtClean="0"/>
              <a:t>datelor</a:t>
            </a:r>
            <a:r>
              <a:rPr lang="en-US" dirty="0" smtClean="0"/>
              <a:t> din </a:t>
            </a:r>
            <a:r>
              <a:rPr lang="en-US" dirty="0" err="1" smtClean="0"/>
              <a:t>tabele</a:t>
            </a:r>
            <a:endParaRPr lang="en-US" dirty="0" smtClean="0"/>
          </a:p>
          <a:p>
            <a:pPr lvl="1"/>
            <a:r>
              <a:rPr lang="en-US" dirty="0" err="1" smtClean="0"/>
              <a:t>Rapoarte</a:t>
            </a:r>
            <a:r>
              <a:rPr lang="en-US" dirty="0" smtClean="0"/>
              <a:t> – </a:t>
            </a:r>
            <a:r>
              <a:rPr lang="en-US" dirty="0" err="1" smtClean="0"/>
              <a:t>folosite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ro-RO" dirty="0" smtClean="0"/>
              <a:t>afișarea/</a:t>
            </a:r>
            <a:r>
              <a:rPr lang="en-US" dirty="0" err="1" smtClean="0"/>
              <a:t>imprimarea</a:t>
            </a:r>
            <a:r>
              <a:rPr lang="en-US" dirty="0" smtClean="0"/>
              <a:t> </a:t>
            </a:r>
            <a:r>
              <a:rPr lang="en-US" dirty="0" err="1" smtClean="0"/>
              <a:t>datelor</a:t>
            </a:r>
            <a:r>
              <a:rPr lang="en-US" dirty="0" smtClean="0"/>
              <a:t> din </a:t>
            </a:r>
            <a:r>
              <a:rPr lang="en-US" dirty="0" err="1" smtClean="0"/>
              <a:t>tabele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205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0368"/>
            <a:ext cx="12192000" cy="688064"/>
          </a:xfrm>
        </p:spPr>
        <p:txBody>
          <a:bodyPr/>
          <a:lstStyle/>
          <a:p>
            <a:pPr algn="ctr"/>
            <a:r>
              <a:rPr lang="en-US" dirty="0" err="1" smtClean="0"/>
              <a:t>Scopul</a:t>
            </a:r>
            <a:r>
              <a:rPr lang="en-US" dirty="0" smtClean="0"/>
              <a:t> </a:t>
            </a:r>
            <a:r>
              <a:rPr lang="ro-RO" dirty="0" smtClean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planul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979" y="2004839"/>
            <a:ext cx="5757136" cy="2902139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3507" y="2024958"/>
            <a:ext cx="2880359" cy="4351338"/>
          </a:xfrm>
        </p:spPr>
        <p:txBody>
          <a:bodyPr/>
          <a:lstStyle/>
          <a:p>
            <a:r>
              <a:rPr lang="en-US" dirty="0" smtClean="0"/>
              <a:t>G</a:t>
            </a:r>
            <a:r>
              <a:rPr lang="ro-RO" dirty="0" smtClean="0"/>
              <a:t>â</a:t>
            </a:r>
            <a:r>
              <a:rPr lang="en-US" dirty="0" err="1" smtClean="0"/>
              <a:t>ndeste-te</a:t>
            </a:r>
            <a:r>
              <a:rPr lang="en-US" dirty="0" smtClean="0"/>
              <a:t> la </a:t>
            </a:r>
            <a:r>
              <a:rPr lang="en-US" dirty="0" err="1" smtClean="0"/>
              <a:t>scopul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care </a:t>
            </a:r>
            <a:r>
              <a:rPr lang="en-US" dirty="0" err="1" smtClean="0"/>
              <a:t>vrei</a:t>
            </a:r>
            <a:r>
              <a:rPr lang="en-US" dirty="0" smtClean="0"/>
              <a:t> s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folose</a:t>
            </a:r>
            <a:r>
              <a:rPr lang="ro-RO" dirty="0"/>
              <a:t>ș</a:t>
            </a:r>
            <a:r>
              <a:rPr lang="en-US" dirty="0" smtClean="0"/>
              <a:t>ti </a:t>
            </a:r>
            <a:r>
              <a:rPr lang="en-US" dirty="0" err="1" smtClean="0"/>
              <a:t>aplica</a:t>
            </a:r>
            <a:r>
              <a:rPr lang="ro-RO" dirty="0" smtClean="0"/>
              <a:t>ț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ro-RO" dirty="0" smtClean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creaz</a:t>
            </a:r>
            <a:r>
              <a:rPr lang="ro-RO" dirty="0"/>
              <a:t>ă</a:t>
            </a:r>
            <a:r>
              <a:rPr lang="en-US" dirty="0" smtClean="0"/>
              <a:t> un plan </a:t>
            </a:r>
            <a:r>
              <a:rPr lang="ro-RO" dirty="0"/>
              <a:t>î</a:t>
            </a:r>
            <a:r>
              <a:rPr lang="en-US" dirty="0" err="1" smtClean="0"/>
              <a:t>mpreun</a:t>
            </a:r>
            <a:r>
              <a:rPr lang="ro-RO" dirty="0" smtClean="0"/>
              <a:t>ă</a:t>
            </a:r>
            <a:r>
              <a:rPr lang="en-US" dirty="0" smtClean="0"/>
              <a:t> cu o </a:t>
            </a:r>
            <a:r>
              <a:rPr lang="en-US" dirty="0" err="1" smtClean="0"/>
              <a:t>schem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care </a:t>
            </a:r>
            <a:r>
              <a:rPr lang="en-US" dirty="0" err="1" smtClean="0"/>
              <a:t>vrei</a:t>
            </a:r>
            <a:r>
              <a:rPr lang="en-US" dirty="0" smtClean="0"/>
              <a:t> s</a:t>
            </a:r>
            <a:r>
              <a:rPr lang="ro-RO" dirty="0" smtClean="0"/>
              <a:t>ă</a:t>
            </a:r>
            <a:r>
              <a:rPr lang="en-US" dirty="0" smtClean="0"/>
              <a:t> o </a:t>
            </a:r>
            <a:r>
              <a:rPr lang="en-US" dirty="0" err="1" smtClean="0"/>
              <a:t>urmezi</a:t>
            </a:r>
            <a:endParaRPr lang="en-US" dirty="0" smtClean="0"/>
          </a:p>
          <a:p>
            <a:r>
              <a:rPr lang="en-US" dirty="0"/>
              <a:t>O </a:t>
            </a:r>
            <a:r>
              <a:rPr lang="en-US" dirty="0" err="1"/>
              <a:t>bună</a:t>
            </a:r>
            <a:r>
              <a:rPr lang="en-US" dirty="0"/>
              <a:t> </a:t>
            </a:r>
            <a:r>
              <a:rPr lang="en-US" dirty="0" err="1"/>
              <a:t>bază</a:t>
            </a:r>
            <a:r>
              <a:rPr lang="en-US" dirty="0"/>
              <a:t> de date </a:t>
            </a:r>
            <a:r>
              <a:rPr lang="en-US" dirty="0" err="1"/>
              <a:t>vă</a:t>
            </a:r>
            <a:r>
              <a:rPr lang="en-US" dirty="0"/>
              <a:t> </a:t>
            </a:r>
            <a:r>
              <a:rPr lang="en-US" dirty="0" err="1"/>
              <a:t>ajută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împiedicați</a:t>
            </a:r>
            <a:r>
              <a:rPr lang="en-US" dirty="0"/>
              <a:t> </a:t>
            </a:r>
            <a:r>
              <a:rPr lang="en-US" dirty="0" err="1"/>
              <a:t>duplicarea</a:t>
            </a:r>
            <a:r>
              <a:rPr lang="en-US" dirty="0"/>
              <a:t> </a:t>
            </a:r>
            <a:r>
              <a:rPr lang="en-US" dirty="0" err="1"/>
              <a:t>datelor</a:t>
            </a:r>
            <a:r>
              <a:rPr lang="en-US" dirty="0"/>
              <a:t>. De </a:t>
            </a:r>
            <a:r>
              <a:rPr lang="en-US" dirty="0" err="1"/>
              <a:t>asemenea</a:t>
            </a:r>
            <a:r>
              <a:rPr lang="en-US" dirty="0"/>
              <a:t>, </a:t>
            </a:r>
            <a:r>
              <a:rPr lang="en-US" dirty="0" err="1"/>
              <a:t>vă</a:t>
            </a:r>
            <a:r>
              <a:rPr lang="en-US" dirty="0"/>
              <a:t> </a:t>
            </a:r>
            <a:r>
              <a:rPr lang="en-US" dirty="0" err="1"/>
              <a:t>ajută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vă</a:t>
            </a:r>
            <a:r>
              <a:rPr lang="en-US" dirty="0"/>
              <a:t> </a:t>
            </a:r>
            <a:r>
              <a:rPr lang="en-US" dirty="0" err="1"/>
              <a:t>asigurați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datele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sunt</a:t>
            </a:r>
            <a:r>
              <a:rPr lang="en-US" dirty="0"/>
              <a:t> complete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/>
              <a:t>cel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important,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acestea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corecte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87125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0368"/>
            <a:ext cx="12192000" cy="688064"/>
          </a:xfrm>
        </p:spPr>
        <p:txBody>
          <a:bodyPr/>
          <a:lstStyle/>
          <a:p>
            <a:pPr algn="ctr"/>
            <a:r>
              <a:rPr lang="en-US" dirty="0" err="1" smtClean="0"/>
              <a:t>Scopul</a:t>
            </a:r>
            <a:r>
              <a:rPr lang="en-US" dirty="0" smtClean="0"/>
              <a:t> </a:t>
            </a:r>
            <a:r>
              <a:rPr lang="ro-RO" dirty="0" err="1"/>
              <a:t>ș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planul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979" y="2004839"/>
            <a:ext cx="5757136" cy="2902139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3507" y="2024958"/>
            <a:ext cx="2880359" cy="4351338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Ui</a:t>
            </a:r>
            <a:r>
              <a:rPr lang="ro-RO" dirty="0" smtClean="0"/>
              <a:t>tați-vă</a:t>
            </a:r>
            <a:r>
              <a:rPr lang="en-US" dirty="0" smtClean="0"/>
              <a:t> </a:t>
            </a:r>
            <a:r>
              <a:rPr lang="en-US" dirty="0"/>
              <a:t>la </a:t>
            </a:r>
            <a:r>
              <a:rPr lang="en-US" dirty="0" err="1"/>
              <a:t>datele</a:t>
            </a:r>
            <a:r>
              <a:rPr lang="en-US" dirty="0"/>
              <a:t> de care </a:t>
            </a:r>
            <a:r>
              <a:rPr lang="en-US" dirty="0" err="1"/>
              <a:t>aveți</a:t>
            </a:r>
            <a:r>
              <a:rPr lang="en-US" dirty="0"/>
              <a:t> </a:t>
            </a:r>
            <a:r>
              <a:rPr lang="en-US" dirty="0" err="1" smtClean="0"/>
              <a:t>nevoie</a:t>
            </a:r>
            <a:r>
              <a:rPr lang="en-US" dirty="0" smtClean="0"/>
              <a:t>. </a:t>
            </a:r>
            <a:r>
              <a:rPr lang="en-US" dirty="0" err="1"/>
              <a:t>Cât</a:t>
            </a:r>
            <a:r>
              <a:rPr lang="en-US" dirty="0"/>
              <a:t> de </a:t>
            </a:r>
            <a:r>
              <a:rPr lang="en-US" dirty="0" err="1"/>
              <a:t>mult</a:t>
            </a:r>
            <a:r>
              <a:rPr lang="en-US" dirty="0"/>
              <a:t> din </a:t>
            </a:r>
            <a:r>
              <a:rPr lang="en-US" dirty="0" err="1"/>
              <a:t>aceste</a:t>
            </a:r>
            <a:r>
              <a:rPr lang="en-US" dirty="0"/>
              <a:t> date se </a:t>
            </a:r>
            <a:r>
              <a:rPr lang="en-US" dirty="0" err="1"/>
              <a:t>repetă</a:t>
            </a:r>
            <a:r>
              <a:rPr lang="en-US" dirty="0"/>
              <a:t>? De </a:t>
            </a:r>
            <a:r>
              <a:rPr lang="en-US" dirty="0" err="1"/>
              <a:t>exemplu</a:t>
            </a:r>
            <a:r>
              <a:rPr lang="en-US" dirty="0"/>
              <a:t>, </a:t>
            </a:r>
            <a:r>
              <a:rPr lang="ro-RO" dirty="0" smtClean="0"/>
              <a:t>cîte numere de telefon are o persoană</a:t>
            </a:r>
            <a:r>
              <a:rPr lang="en-US" dirty="0" smtClean="0"/>
              <a:t>? </a:t>
            </a:r>
            <a:r>
              <a:rPr lang="en-US" dirty="0" err="1"/>
              <a:t>Căutați</a:t>
            </a:r>
            <a:r>
              <a:rPr lang="en-US" dirty="0"/>
              <a:t> </a:t>
            </a:r>
            <a:r>
              <a:rPr lang="en-US" dirty="0" err="1"/>
              <a:t>datele</a:t>
            </a:r>
            <a:r>
              <a:rPr lang="en-US" dirty="0"/>
              <a:t> </a:t>
            </a:r>
            <a:r>
              <a:rPr lang="en-US" dirty="0" err="1"/>
              <a:t>repetate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o </a:t>
            </a:r>
            <a:r>
              <a:rPr lang="en-US" dirty="0" err="1" smtClean="0"/>
              <a:t>mutați</a:t>
            </a:r>
            <a:r>
              <a:rPr lang="ro-RO" dirty="0" smtClean="0"/>
              <a:t>le</a:t>
            </a:r>
            <a:r>
              <a:rPr lang="en-US" dirty="0" smtClean="0"/>
              <a:t> </a:t>
            </a:r>
            <a:r>
              <a:rPr lang="ro-RO" dirty="0" smtClean="0"/>
              <a:t>intr-un tabel propiu relationat</a:t>
            </a:r>
            <a:r>
              <a:rPr lang="en-US" dirty="0" smtClean="0"/>
              <a:t>.</a:t>
            </a:r>
          </a:p>
          <a:p>
            <a:r>
              <a:rPr lang="en-US" dirty="0" smtClean="0"/>
              <a:t>Este </a:t>
            </a:r>
            <a:r>
              <a:rPr lang="en-US" dirty="0" err="1" smtClean="0"/>
              <a:t>indicat</a:t>
            </a:r>
            <a:r>
              <a:rPr lang="en-US" dirty="0" smtClean="0"/>
              <a:t> ca </a:t>
            </a:r>
            <a:r>
              <a:rPr lang="en-US" dirty="0" err="1" smtClean="0"/>
              <a:t>datele</a:t>
            </a:r>
            <a:r>
              <a:rPr lang="en-US" dirty="0" smtClean="0"/>
              <a:t> s</a:t>
            </a:r>
            <a:r>
              <a:rPr lang="ro-RO" dirty="0" smtClean="0"/>
              <a:t>ă nu se repete, să fie cât mai unice</a:t>
            </a:r>
          </a:p>
          <a:p>
            <a:r>
              <a:rPr lang="ro-RO" dirty="0" smtClean="0"/>
              <a:t>Structura este foarte importantă!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804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43208"/>
            <a:ext cx="12192000" cy="706170"/>
          </a:xfrm>
        </p:spPr>
        <p:txBody>
          <a:bodyPr/>
          <a:lstStyle/>
          <a:p>
            <a:pPr algn="ctr"/>
            <a:r>
              <a:rPr lang="en-US" dirty="0" smtClean="0"/>
              <a:t>Ce </a:t>
            </a:r>
            <a:r>
              <a:rPr lang="en-US" dirty="0" err="1" smtClean="0"/>
              <a:t>reprezint</a:t>
            </a:r>
            <a:r>
              <a:rPr lang="ro-RO" dirty="0" smtClean="0"/>
              <a:t>ă</a:t>
            </a:r>
            <a:r>
              <a:rPr lang="en-US" dirty="0" smtClean="0"/>
              <a:t> un </a:t>
            </a:r>
            <a:r>
              <a:rPr lang="en-US" dirty="0" err="1" smtClean="0"/>
              <a:t>tabel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7579" y="2006680"/>
            <a:ext cx="8596668" cy="3880773"/>
          </a:xfrm>
        </p:spPr>
        <p:txBody>
          <a:bodyPr/>
          <a:lstStyle/>
          <a:p>
            <a:r>
              <a:rPr lang="en-US" dirty="0" err="1" smtClean="0"/>
              <a:t>Reprezint</a:t>
            </a:r>
            <a:r>
              <a:rPr lang="ro-RO" dirty="0" smtClean="0"/>
              <a:t>ă</a:t>
            </a:r>
            <a:r>
              <a:rPr lang="en-US" dirty="0" smtClean="0"/>
              <a:t> un </a:t>
            </a:r>
            <a:r>
              <a:rPr lang="en-US" dirty="0" err="1" smtClean="0"/>
              <a:t>obiect</a:t>
            </a:r>
            <a:r>
              <a:rPr lang="en-US" dirty="0" smtClean="0"/>
              <a:t>(</a:t>
            </a:r>
            <a:r>
              <a:rPr lang="en-US" dirty="0" err="1" smtClean="0"/>
              <a:t>entitate</a:t>
            </a:r>
            <a:r>
              <a:rPr lang="en-US" dirty="0" smtClean="0"/>
              <a:t>)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baza</a:t>
            </a:r>
            <a:r>
              <a:rPr lang="en-US" dirty="0" smtClean="0"/>
              <a:t> de date </a:t>
            </a:r>
          </a:p>
          <a:p>
            <a:r>
              <a:rPr lang="en-US" dirty="0" smtClean="0"/>
              <a:t>Se </a:t>
            </a:r>
            <a:r>
              <a:rPr lang="en-US" dirty="0" err="1" smtClean="0"/>
              <a:t>ocup</a:t>
            </a:r>
            <a:r>
              <a:rPr lang="ro-RO" dirty="0" smtClean="0"/>
              <a:t>ă</a:t>
            </a:r>
            <a:r>
              <a:rPr lang="en-US" dirty="0" smtClean="0"/>
              <a:t> cu </a:t>
            </a:r>
            <a:r>
              <a:rPr lang="en-US" dirty="0" err="1" smtClean="0"/>
              <a:t>stocarea</a:t>
            </a:r>
            <a:r>
              <a:rPr lang="en-US" dirty="0" smtClean="0"/>
              <a:t> </a:t>
            </a:r>
            <a:r>
              <a:rPr lang="en-US" dirty="0" err="1" smtClean="0"/>
              <a:t>datelor</a:t>
            </a:r>
            <a:r>
              <a:rPr lang="en-US" dirty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r</a:t>
            </a:r>
            <a:r>
              <a:rPr lang="ro-RO" dirty="0" smtClean="0"/>
              <a:t>â</a:t>
            </a:r>
            <a:r>
              <a:rPr lang="en-US" dirty="0" err="1" smtClean="0"/>
              <a:t>nduri</a:t>
            </a:r>
            <a:r>
              <a:rPr lang="en-US" dirty="0" smtClean="0"/>
              <a:t> (rows)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coloane</a:t>
            </a:r>
            <a:r>
              <a:rPr lang="en-US" dirty="0" smtClean="0"/>
              <a:t> (columns) </a:t>
            </a:r>
            <a:r>
              <a:rPr lang="en-US" dirty="0" err="1" smtClean="0"/>
              <a:t>asemenea</a:t>
            </a:r>
            <a:r>
              <a:rPr lang="en-US" dirty="0" smtClean="0"/>
              <a:t> </a:t>
            </a:r>
            <a:r>
              <a:rPr lang="en-US" dirty="0" err="1" smtClean="0"/>
              <a:t>unui</a:t>
            </a:r>
            <a:r>
              <a:rPr lang="en-US" dirty="0" smtClean="0"/>
              <a:t> sheet din </a:t>
            </a:r>
            <a:r>
              <a:rPr lang="en-US" dirty="0" err="1" smtClean="0"/>
              <a:t>Execel</a:t>
            </a:r>
            <a:r>
              <a:rPr lang="en-US" dirty="0" smtClean="0"/>
              <a:t> </a:t>
            </a:r>
            <a:r>
              <a:rPr lang="en-US" dirty="0" err="1" smtClean="0"/>
              <a:t>despre</a:t>
            </a:r>
            <a:r>
              <a:rPr lang="en-US" dirty="0" smtClean="0"/>
              <a:t> un </a:t>
            </a:r>
            <a:r>
              <a:rPr lang="en-US" dirty="0" err="1" smtClean="0"/>
              <a:t>anume</a:t>
            </a:r>
            <a:r>
              <a:rPr lang="en-US" dirty="0" smtClean="0"/>
              <a:t> </a:t>
            </a:r>
            <a:r>
              <a:rPr lang="en-US" dirty="0" err="1" smtClean="0"/>
              <a:t>subiect</a:t>
            </a:r>
            <a:endParaRPr lang="en-US" dirty="0" smtClean="0"/>
          </a:p>
          <a:p>
            <a:r>
              <a:rPr lang="en-US" dirty="0" smtClean="0"/>
              <a:t>R</a:t>
            </a:r>
            <a:r>
              <a:rPr lang="ro-RO" dirty="0" smtClean="0"/>
              <a:t>â</a:t>
            </a:r>
            <a:r>
              <a:rPr lang="en-US" dirty="0" err="1" smtClean="0"/>
              <a:t>durile</a:t>
            </a:r>
            <a:r>
              <a:rPr lang="en-US" dirty="0" smtClean="0"/>
              <a:t>(rows) </a:t>
            </a:r>
            <a:r>
              <a:rPr lang="en-US" dirty="0" err="1" smtClean="0"/>
              <a:t>reprezint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intrarile</a:t>
            </a:r>
            <a:r>
              <a:rPr lang="en-US" dirty="0" smtClean="0"/>
              <a:t> </a:t>
            </a:r>
            <a:r>
              <a:rPr lang="ro-RO" dirty="0"/>
              <a:t>î</a:t>
            </a:r>
            <a:r>
              <a:rPr lang="en-US" dirty="0" err="1" smtClean="0"/>
              <a:t>ntr</a:t>
            </a:r>
            <a:r>
              <a:rPr lang="en-US" dirty="0" smtClean="0"/>
              <a:t>-un </a:t>
            </a:r>
            <a:r>
              <a:rPr lang="en-US" dirty="0" err="1" smtClean="0"/>
              <a:t>tabel</a:t>
            </a:r>
            <a:endParaRPr lang="en-US" dirty="0"/>
          </a:p>
          <a:p>
            <a:r>
              <a:rPr lang="en-US" dirty="0" err="1" smtClean="0"/>
              <a:t>Coloanele</a:t>
            </a:r>
            <a:r>
              <a:rPr lang="en-US" dirty="0" smtClean="0"/>
              <a:t> au un </a:t>
            </a:r>
            <a:r>
              <a:rPr lang="en-US" dirty="0" smtClean="0">
                <a:solidFill>
                  <a:srgbClr val="FF0000"/>
                </a:solidFill>
              </a:rPr>
              <a:t>tip de date </a:t>
            </a:r>
            <a:r>
              <a:rPr lang="en-US" dirty="0" err="1" smtClean="0"/>
              <a:t>definit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vor</a:t>
            </a:r>
            <a:r>
              <a:rPr lang="en-US" dirty="0" smtClean="0"/>
              <a:t> </a:t>
            </a:r>
            <a:r>
              <a:rPr lang="en-US" dirty="0" err="1" smtClean="0"/>
              <a:t>accepta</a:t>
            </a:r>
            <a:r>
              <a:rPr lang="en-US" dirty="0" smtClean="0"/>
              <a:t> </a:t>
            </a:r>
            <a:r>
              <a:rPr lang="en-US" dirty="0" err="1" smtClean="0"/>
              <a:t>doar</a:t>
            </a:r>
            <a:r>
              <a:rPr lang="en-US" dirty="0" smtClean="0"/>
              <a:t> </a:t>
            </a:r>
            <a:r>
              <a:rPr lang="en-US" dirty="0" err="1" smtClean="0"/>
              <a:t>acel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tip de date</a:t>
            </a:r>
          </a:p>
          <a:p>
            <a:r>
              <a:rPr lang="en-US" dirty="0" err="1" smtClean="0"/>
              <a:t>Tipurile</a:t>
            </a:r>
            <a:r>
              <a:rPr lang="en-US" dirty="0" smtClean="0"/>
              <a:t> de date pot fi (</a:t>
            </a:r>
            <a:r>
              <a:rPr lang="en-US" i="1" dirty="0" err="1" smtClean="0"/>
              <a:t>numere</a:t>
            </a:r>
            <a:r>
              <a:rPr lang="en-US" i="1" dirty="0" smtClean="0"/>
              <a:t>, </a:t>
            </a:r>
            <a:r>
              <a:rPr lang="en-US" i="1" dirty="0" err="1" smtClean="0"/>
              <a:t>texte</a:t>
            </a:r>
            <a:r>
              <a:rPr lang="en-US" i="1" dirty="0" smtClean="0"/>
              <a:t>, date </a:t>
            </a:r>
            <a:r>
              <a:rPr lang="en-US" i="1" dirty="0" err="1" smtClean="0"/>
              <a:t>calendaristice</a:t>
            </a:r>
            <a:r>
              <a:rPr lang="en-US" i="1" dirty="0" smtClean="0"/>
              <a:t>, link-</a:t>
            </a:r>
            <a:r>
              <a:rPr lang="en-US" i="1" dirty="0" err="1" smtClean="0"/>
              <a:t>uri</a:t>
            </a:r>
            <a:r>
              <a:rPr lang="en-US" i="1" dirty="0" smtClean="0"/>
              <a:t> etc.</a:t>
            </a:r>
            <a:r>
              <a:rPr lang="en-US" dirty="0" smtClean="0"/>
              <a:t>)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725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52261"/>
            <a:ext cx="12192000" cy="724277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/>
              <a:t>Tipuri</a:t>
            </a:r>
            <a:r>
              <a:rPr lang="en-US" dirty="0" smtClean="0"/>
              <a:t> de date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104245"/>
              </p:ext>
            </p:extLst>
          </p:nvPr>
        </p:nvGraphicFramePr>
        <p:xfrm>
          <a:off x="-1" y="1276544"/>
          <a:ext cx="12192000" cy="5665935"/>
        </p:xfrm>
        <a:graphic>
          <a:graphicData uri="http://schemas.openxmlformats.org/drawingml/2006/table">
            <a:tbl>
              <a:tblPr>
                <a:tableStyleId>{FABFCF23-3B69-468F-B69F-88F6DE6A72F2}</a:tableStyleId>
              </a:tblPr>
              <a:tblGrid>
                <a:gridCol w="2507811"/>
                <a:gridCol w="9684189"/>
              </a:tblGrid>
              <a:tr h="234857"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effectLst/>
                        </a:rPr>
                        <a:t>Format</a:t>
                      </a:r>
                      <a:endParaRPr lang="en-US" sz="1400" b="1" dirty="0">
                        <a:solidFill>
                          <a:srgbClr val="393939"/>
                        </a:solidFill>
                        <a:effectLst/>
                        <a:latin typeface="wf_segoe-ui_semibold"/>
                      </a:endParaRPr>
                    </a:p>
                  </a:txBody>
                  <a:tcPr marL="11753" marR="23507" marT="9403" marB="9403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o-RO" sz="1400" dirty="0" smtClean="0">
                          <a:effectLst/>
                        </a:rPr>
                        <a:t>Descriere</a:t>
                      </a:r>
                      <a:endParaRPr lang="en-US" sz="1400" b="1" dirty="0">
                        <a:solidFill>
                          <a:srgbClr val="393939"/>
                        </a:solidFill>
                        <a:effectLst/>
                        <a:latin typeface="wf_segoe-ui_semibold"/>
                      </a:endParaRPr>
                    </a:p>
                  </a:txBody>
                  <a:tcPr marL="11753" marR="23507" marT="9403" marB="9403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07934"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Text</a:t>
                      </a:r>
                      <a:endParaRPr lang="en-US" sz="1100" dirty="0">
                        <a:solidFill>
                          <a:srgbClr val="2F2F2F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11753" marR="23507" marT="9403" marB="9403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50000"/>
                        </a:lnSpc>
                      </a:pPr>
                      <a:r>
                        <a:rPr lang="en-US" sz="1100" dirty="0" err="1">
                          <a:effectLst/>
                        </a:rPr>
                        <a:t>Valori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scurte</a:t>
                      </a:r>
                      <a:r>
                        <a:rPr lang="en-US" sz="1100" dirty="0">
                          <a:effectLst/>
                        </a:rPr>
                        <a:t>, </a:t>
                      </a:r>
                      <a:r>
                        <a:rPr lang="en-US" sz="1100" dirty="0" err="1">
                          <a:effectLst/>
                        </a:rPr>
                        <a:t>alfanumerice</a:t>
                      </a:r>
                      <a:r>
                        <a:rPr lang="en-US" sz="1100" dirty="0">
                          <a:effectLst/>
                        </a:rPr>
                        <a:t>, cum </a:t>
                      </a:r>
                      <a:r>
                        <a:rPr lang="en-US" sz="1100" dirty="0" err="1">
                          <a:effectLst/>
                        </a:rPr>
                        <a:t>ar</a:t>
                      </a:r>
                      <a:r>
                        <a:rPr lang="en-US" sz="1100" dirty="0">
                          <a:effectLst/>
                        </a:rPr>
                        <a:t> fi un </a:t>
                      </a:r>
                      <a:r>
                        <a:rPr lang="en-US" sz="1100" dirty="0" err="1">
                          <a:effectLst/>
                        </a:rPr>
                        <a:t>nume</a:t>
                      </a:r>
                      <a:r>
                        <a:rPr lang="en-US" sz="1100" dirty="0">
                          <a:effectLst/>
                        </a:rPr>
                        <a:t> de </a:t>
                      </a:r>
                      <a:r>
                        <a:rPr lang="en-US" sz="1100" dirty="0" err="1">
                          <a:effectLst/>
                        </a:rPr>
                        <a:t>familie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sau</a:t>
                      </a:r>
                      <a:r>
                        <a:rPr lang="en-US" sz="1100" dirty="0">
                          <a:effectLst/>
                        </a:rPr>
                        <a:t> o </a:t>
                      </a:r>
                      <a:r>
                        <a:rPr lang="en-US" sz="1100" dirty="0" err="1">
                          <a:effectLst/>
                        </a:rPr>
                        <a:t>adresă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poștală</a:t>
                      </a:r>
                      <a:r>
                        <a:rPr lang="en-US" sz="1100" dirty="0">
                          <a:effectLst/>
                        </a:rPr>
                        <a:t>. </a:t>
                      </a:r>
                      <a:r>
                        <a:rPr lang="en-US" sz="1100" dirty="0" err="1">
                          <a:effectLst/>
                        </a:rPr>
                        <a:t>Rețineți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că</a:t>
                      </a:r>
                      <a:r>
                        <a:rPr lang="en-US" sz="1100" dirty="0">
                          <a:effectLst/>
                        </a:rPr>
                        <a:t>, </a:t>
                      </a:r>
                      <a:r>
                        <a:rPr lang="en-US" sz="1100" dirty="0" err="1">
                          <a:effectLst/>
                        </a:rPr>
                        <a:t>începând</a:t>
                      </a:r>
                      <a:r>
                        <a:rPr lang="en-US" sz="1100" dirty="0">
                          <a:effectLst/>
                        </a:rPr>
                        <a:t> cu Access 2013, </a:t>
                      </a:r>
                      <a:r>
                        <a:rPr lang="en-US" sz="1100" dirty="0" err="1">
                          <a:effectLst/>
                        </a:rPr>
                        <a:t>tipurile</a:t>
                      </a:r>
                      <a:r>
                        <a:rPr lang="en-US" sz="1100" dirty="0">
                          <a:effectLst/>
                        </a:rPr>
                        <a:t> de date Text au </a:t>
                      </a:r>
                      <a:r>
                        <a:rPr lang="en-US" sz="1100" dirty="0" err="1">
                          <a:effectLst/>
                        </a:rPr>
                        <a:t>fost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redenumite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în</a:t>
                      </a:r>
                      <a:r>
                        <a:rPr lang="en-US" sz="1100" dirty="0">
                          <a:effectLst/>
                        </a:rPr>
                        <a:t> Text </a:t>
                      </a:r>
                      <a:r>
                        <a:rPr lang="en-US" sz="1100" dirty="0" err="1">
                          <a:effectLst/>
                        </a:rPr>
                        <a:t>scurt</a:t>
                      </a:r>
                      <a:r>
                        <a:rPr lang="en-US" sz="1100" dirty="0">
                          <a:effectLst/>
                        </a:rPr>
                        <a:t>.</a:t>
                      </a:r>
                      <a:endParaRPr lang="en-US" sz="1100" dirty="0">
                        <a:solidFill>
                          <a:srgbClr val="2F2F2F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11753" marR="23507" marT="9403" marB="9403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94326"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 err="1">
                          <a:effectLst/>
                        </a:rPr>
                        <a:t>Număr</a:t>
                      </a:r>
                      <a:r>
                        <a:rPr lang="en-US" sz="1100" dirty="0">
                          <a:effectLst/>
                        </a:rPr>
                        <a:t>, </a:t>
                      </a:r>
                      <a:r>
                        <a:rPr lang="en-US" sz="1100" dirty="0" err="1">
                          <a:effectLst/>
                        </a:rPr>
                        <a:t>Număr</a:t>
                      </a:r>
                      <a:r>
                        <a:rPr lang="en-US" sz="1100" dirty="0">
                          <a:effectLst/>
                        </a:rPr>
                        <a:t> mare</a:t>
                      </a:r>
                      <a:endParaRPr lang="en-US" sz="1100" dirty="0">
                        <a:solidFill>
                          <a:srgbClr val="2F2F2F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11753" marR="23507" marT="9403" marB="9403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50000"/>
                        </a:lnSpc>
                      </a:pPr>
                      <a:r>
                        <a:rPr lang="en-US" sz="1100" dirty="0" err="1">
                          <a:effectLst/>
                        </a:rPr>
                        <a:t>Valori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numerice</a:t>
                      </a:r>
                      <a:r>
                        <a:rPr lang="en-US" sz="1100" dirty="0">
                          <a:effectLst/>
                        </a:rPr>
                        <a:t>, cum </a:t>
                      </a:r>
                      <a:r>
                        <a:rPr lang="en-US" sz="1100" dirty="0" err="1">
                          <a:effectLst/>
                        </a:rPr>
                        <a:t>ar</a:t>
                      </a:r>
                      <a:r>
                        <a:rPr lang="en-US" sz="1100" dirty="0">
                          <a:effectLst/>
                        </a:rPr>
                        <a:t> fi </a:t>
                      </a:r>
                      <a:r>
                        <a:rPr lang="en-US" sz="1100" dirty="0" err="1">
                          <a:effectLst/>
                        </a:rPr>
                        <a:t>distanțe</a:t>
                      </a:r>
                      <a:r>
                        <a:rPr lang="en-US" sz="1100" dirty="0">
                          <a:effectLst/>
                        </a:rPr>
                        <a:t>. </a:t>
                      </a:r>
                      <a:r>
                        <a:rPr lang="en-US" sz="1100" dirty="0" err="1">
                          <a:effectLst/>
                        </a:rPr>
                        <a:t>Rețineți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că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moneda</a:t>
                      </a:r>
                      <a:r>
                        <a:rPr lang="en-US" sz="1100" dirty="0">
                          <a:effectLst/>
                        </a:rPr>
                        <a:t> are un tip de date </a:t>
                      </a:r>
                      <a:r>
                        <a:rPr lang="en-US" sz="1100" dirty="0" err="1">
                          <a:effectLst/>
                        </a:rPr>
                        <a:t>separat</a:t>
                      </a:r>
                      <a:r>
                        <a:rPr lang="en-US" sz="1100" dirty="0">
                          <a:effectLst/>
                        </a:rPr>
                        <a:t>.</a:t>
                      </a:r>
                      <a:endParaRPr lang="en-US" sz="1100" dirty="0">
                        <a:solidFill>
                          <a:srgbClr val="2F2F2F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11753" marR="23507" marT="9403" marB="9403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34857"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 err="1">
                          <a:effectLst/>
                        </a:rPr>
                        <a:t>Monedă</a:t>
                      </a:r>
                      <a:endParaRPr lang="en-US" sz="1100" dirty="0">
                        <a:solidFill>
                          <a:srgbClr val="2F2F2F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11753" marR="23507" marT="9403" marB="9403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50000"/>
                        </a:lnSpc>
                      </a:pPr>
                      <a:r>
                        <a:rPr lang="en-US" sz="1100" dirty="0" err="1">
                          <a:effectLst/>
                        </a:rPr>
                        <a:t>Valori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monetare</a:t>
                      </a:r>
                      <a:r>
                        <a:rPr lang="en-US" sz="1100" dirty="0">
                          <a:effectLst/>
                        </a:rPr>
                        <a:t>.</a:t>
                      </a:r>
                      <a:endParaRPr lang="en-US" sz="1100" dirty="0">
                        <a:solidFill>
                          <a:srgbClr val="2F2F2F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11753" marR="23507" marT="9403" marB="9403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34857"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Da/Nu</a:t>
                      </a:r>
                      <a:endParaRPr lang="en-US" sz="1100" dirty="0">
                        <a:solidFill>
                          <a:srgbClr val="2F2F2F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11753" marR="23507" marT="9403" marB="9403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50000"/>
                        </a:lnSpc>
                      </a:pPr>
                      <a:r>
                        <a:rPr lang="en-US" sz="1100" dirty="0" err="1">
                          <a:effectLst/>
                        </a:rPr>
                        <a:t>Valorile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și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câmpurile</a:t>
                      </a:r>
                      <a:r>
                        <a:rPr lang="en-US" sz="1100" dirty="0">
                          <a:effectLst/>
                        </a:rPr>
                        <a:t> Da </a:t>
                      </a:r>
                      <a:r>
                        <a:rPr lang="en-US" sz="1100" dirty="0" err="1">
                          <a:effectLst/>
                        </a:rPr>
                        <a:t>și</a:t>
                      </a:r>
                      <a:r>
                        <a:rPr lang="en-US" sz="1100" dirty="0">
                          <a:effectLst/>
                        </a:rPr>
                        <a:t> Nu care </a:t>
                      </a:r>
                      <a:r>
                        <a:rPr lang="en-US" sz="1100" dirty="0" err="1">
                          <a:effectLst/>
                        </a:rPr>
                        <a:t>conțin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doar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una</a:t>
                      </a:r>
                      <a:r>
                        <a:rPr lang="en-US" sz="1100" dirty="0">
                          <a:effectLst/>
                        </a:rPr>
                        <a:t> din </a:t>
                      </a:r>
                      <a:r>
                        <a:rPr lang="en-US" sz="1100" dirty="0" err="1">
                          <a:effectLst/>
                        </a:rPr>
                        <a:t>două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valori</a:t>
                      </a:r>
                      <a:r>
                        <a:rPr lang="en-US" sz="1100" dirty="0">
                          <a:effectLst/>
                        </a:rPr>
                        <a:t>.</a:t>
                      </a:r>
                      <a:endParaRPr lang="en-US" sz="1100" dirty="0">
                        <a:solidFill>
                          <a:srgbClr val="2F2F2F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11753" marR="23507" marT="9403" marB="9403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34857"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 err="1">
                          <a:effectLst/>
                        </a:rPr>
                        <a:t>Dată</a:t>
                      </a:r>
                      <a:r>
                        <a:rPr lang="en-US" sz="1100" dirty="0">
                          <a:effectLst/>
                        </a:rPr>
                        <a:t>/</a:t>
                      </a:r>
                      <a:r>
                        <a:rPr lang="en-US" sz="1100" dirty="0" err="1">
                          <a:effectLst/>
                        </a:rPr>
                        <a:t>Oră</a:t>
                      </a:r>
                      <a:endParaRPr lang="en-US" sz="1100" dirty="0">
                        <a:solidFill>
                          <a:srgbClr val="2F2F2F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11753" marR="23507" marT="9403" marB="9403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50000"/>
                        </a:lnSpc>
                      </a:pPr>
                      <a:r>
                        <a:rPr lang="en-US" sz="1100" dirty="0" err="1">
                          <a:effectLst/>
                        </a:rPr>
                        <a:t>Valorile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Dată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și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 smtClean="0">
                          <a:effectLst/>
                        </a:rPr>
                        <a:t>Oră</a:t>
                      </a:r>
                      <a:r>
                        <a:rPr lang="ro-RO" sz="1100" dirty="0" smtClean="0">
                          <a:effectLst/>
                        </a:rPr>
                        <a:t>(timp)</a:t>
                      </a:r>
                      <a:r>
                        <a:rPr lang="en-US" sz="1100" dirty="0" smtClean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pentru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anii</a:t>
                      </a:r>
                      <a:r>
                        <a:rPr lang="en-US" sz="1100" dirty="0">
                          <a:effectLst/>
                        </a:rPr>
                        <a:t> 100-9999.</a:t>
                      </a:r>
                      <a:endParaRPr lang="en-US" sz="1100" dirty="0">
                        <a:solidFill>
                          <a:srgbClr val="2F2F2F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11753" marR="23507" marT="9403" marB="9403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89635"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Text </a:t>
                      </a:r>
                      <a:r>
                        <a:rPr lang="en-US" sz="1100" dirty="0" err="1">
                          <a:effectLst/>
                        </a:rPr>
                        <a:t>îmbogățit</a:t>
                      </a:r>
                      <a:endParaRPr lang="en-US" sz="1100" dirty="0">
                        <a:solidFill>
                          <a:srgbClr val="2F2F2F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11753" marR="23507" marT="9403" marB="9403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50000"/>
                        </a:lnSpc>
                      </a:pPr>
                      <a:r>
                        <a:rPr lang="en-US" sz="1100" dirty="0">
                          <a:effectLst/>
                        </a:rPr>
                        <a:t>Text </a:t>
                      </a:r>
                      <a:r>
                        <a:rPr lang="en-US" sz="1100" dirty="0" err="1">
                          <a:effectLst/>
                        </a:rPr>
                        <a:t>sau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combinații</a:t>
                      </a:r>
                      <a:r>
                        <a:rPr lang="en-US" sz="1100" dirty="0">
                          <a:effectLst/>
                        </a:rPr>
                        <a:t> de text </a:t>
                      </a:r>
                      <a:r>
                        <a:rPr lang="en-US" sz="1100" dirty="0" err="1">
                          <a:effectLst/>
                        </a:rPr>
                        <a:t>și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numere</a:t>
                      </a:r>
                      <a:r>
                        <a:rPr lang="en-US" sz="1100" dirty="0">
                          <a:effectLst/>
                        </a:rPr>
                        <a:t> care pot fi </a:t>
                      </a:r>
                      <a:r>
                        <a:rPr lang="en-US" sz="1100" dirty="0" err="1">
                          <a:effectLst/>
                        </a:rPr>
                        <a:t>formatate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utilizând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controalele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pentru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culori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și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fonturi</a:t>
                      </a:r>
                      <a:r>
                        <a:rPr lang="en-US" sz="1100" dirty="0">
                          <a:effectLst/>
                        </a:rPr>
                        <a:t>.</a:t>
                      </a:r>
                      <a:endParaRPr lang="en-US" sz="1100" dirty="0">
                        <a:solidFill>
                          <a:srgbClr val="2F2F2F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11753" marR="23507" marT="9403" marB="9403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75563"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 err="1">
                          <a:effectLst/>
                        </a:rPr>
                        <a:t>Câmp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calculat</a:t>
                      </a:r>
                      <a:endParaRPr lang="en-US" sz="1100" dirty="0">
                        <a:solidFill>
                          <a:srgbClr val="2F2F2F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11753" marR="23507" marT="9403" marB="9403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50000"/>
                        </a:lnSpc>
                      </a:pPr>
                      <a:r>
                        <a:rPr lang="en-US" sz="1100" dirty="0" err="1">
                          <a:effectLst/>
                        </a:rPr>
                        <a:t>Rezultatele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unui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calcul</a:t>
                      </a:r>
                      <a:r>
                        <a:rPr lang="en-US" sz="1100" dirty="0">
                          <a:effectLst/>
                        </a:rPr>
                        <a:t>. </a:t>
                      </a:r>
                      <a:r>
                        <a:rPr lang="en-US" sz="1100" dirty="0" err="1">
                          <a:effectLst/>
                        </a:rPr>
                        <a:t>Calculul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trebuie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să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facă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referire</a:t>
                      </a:r>
                      <a:r>
                        <a:rPr lang="en-US" sz="1100" dirty="0">
                          <a:effectLst/>
                        </a:rPr>
                        <a:t> la </a:t>
                      </a:r>
                      <a:r>
                        <a:rPr lang="en-US" sz="1100" dirty="0" err="1">
                          <a:effectLst/>
                        </a:rPr>
                        <a:t>alte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câmpuri</a:t>
                      </a:r>
                      <a:r>
                        <a:rPr lang="en-US" sz="1100" dirty="0">
                          <a:effectLst/>
                        </a:rPr>
                        <a:t> din </a:t>
                      </a:r>
                      <a:r>
                        <a:rPr lang="en-US" sz="1100" dirty="0" err="1">
                          <a:effectLst/>
                        </a:rPr>
                        <a:t>același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tabel</a:t>
                      </a:r>
                      <a:r>
                        <a:rPr lang="en-US" sz="1100" dirty="0">
                          <a:effectLst/>
                        </a:rPr>
                        <a:t>. </a:t>
                      </a:r>
                      <a:r>
                        <a:rPr lang="en-US" sz="1100" dirty="0" err="1">
                          <a:effectLst/>
                        </a:rPr>
                        <a:t>Utilizați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Generatorul</a:t>
                      </a:r>
                      <a:r>
                        <a:rPr lang="en-US" sz="1100" dirty="0">
                          <a:effectLst/>
                        </a:rPr>
                        <a:t> de </a:t>
                      </a:r>
                      <a:r>
                        <a:rPr lang="en-US" sz="1100" dirty="0" err="1">
                          <a:effectLst/>
                        </a:rPr>
                        <a:t>expresii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pentru</a:t>
                      </a:r>
                      <a:r>
                        <a:rPr lang="en-US" sz="1100" dirty="0">
                          <a:effectLst/>
                        </a:rPr>
                        <a:t> a </a:t>
                      </a:r>
                      <a:r>
                        <a:rPr lang="en-US" sz="1100" dirty="0" err="1">
                          <a:effectLst/>
                        </a:rPr>
                        <a:t>crea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calculul</a:t>
                      </a:r>
                      <a:r>
                        <a:rPr lang="en-US" sz="1100" dirty="0">
                          <a:effectLst/>
                        </a:rPr>
                        <a:t>. </a:t>
                      </a:r>
                      <a:r>
                        <a:rPr lang="en-US" sz="1100" dirty="0" err="1">
                          <a:effectLst/>
                        </a:rPr>
                        <a:t>Rețineți</a:t>
                      </a:r>
                      <a:r>
                        <a:rPr lang="en-US" sz="1100" dirty="0">
                          <a:effectLst/>
                        </a:rPr>
                        <a:t>: </a:t>
                      </a:r>
                      <a:r>
                        <a:rPr lang="en-US" sz="1100" dirty="0" err="1">
                          <a:effectLst/>
                        </a:rPr>
                        <a:t>câmpurile</a:t>
                      </a:r>
                      <a:r>
                        <a:rPr lang="en-US" sz="1100" dirty="0">
                          <a:effectLst/>
                        </a:rPr>
                        <a:t> calculate au </a:t>
                      </a:r>
                      <a:r>
                        <a:rPr lang="en-US" sz="1100" dirty="0" err="1">
                          <a:effectLst/>
                        </a:rPr>
                        <a:t>fost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introduse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pentru</a:t>
                      </a:r>
                      <a:r>
                        <a:rPr lang="en-US" sz="1100" dirty="0">
                          <a:effectLst/>
                        </a:rPr>
                        <a:t> prima </a:t>
                      </a:r>
                      <a:r>
                        <a:rPr lang="en-US" sz="1100" dirty="0" err="1">
                          <a:effectLst/>
                        </a:rPr>
                        <a:t>oară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în</a:t>
                      </a:r>
                      <a:r>
                        <a:rPr lang="en-US" sz="1100" dirty="0">
                          <a:effectLst/>
                        </a:rPr>
                        <a:t> Access 2010.</a:t>
                      </a:r>
                      <a:endParaRPr lang="en-US" sz="1100" dirty="0">
                        <a:solidFill>
                          <a:srgbClr val="2F2F2F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11753" marR="23507" marT="9403" marB="9403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80254"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 err="1">
                          <a:effectLst/>
                        </a:rPr>
                        <a:t>Atașare</a:t>
                      </a:r>
                      <a:endParaRPr lang="en-US" sz="1100" dirty="0">
                        <a:solidFill>
                          <a:srgbClr val="2F2F2F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11753" marR="23507" marT="9403" marB="9403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50000"/>
                        </a:lnSpc>
                      </a:pPr>
                      <a:r>
                        <a:rPr lang="en-US" sz="1100" dirty="0" err="1">
                          <a:effectLst/>
                        </a:rPr>
                        <a:t>Imagini</a:t>
                      </a:r>
                      <a:r>
                        <a:rPr lang="en-US" sz="1100" dirty="0">
                          <a:effectLst/>
                        </a:rPr>
                        <a:t>, </a:t>
                      </a:r>
                      <a:r>
                        <a:rPr lang="en-US" sz="1100" dirty="0" err="1">
                          <a:effectLst/>
                        </a:rPr>
                        <a:t>fișiere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foaie</a:t>
                      </a:r>
                      <a:r>
                        <a:rPr lang="en-US" sz="1100" dirty="0">
                          <a:effectLst/>
                        </a:rPr>
                        <a:t> de </a:t>
                      </a:r>
                      <a:r>
                        <a:rPr lang="en-US" sz="1100" dirty="0" err="1">
                          <a:effectLst/>
                        </a:rPr>
                        <a:t>calcul</a:t>
                      </a:r>
                      <a:r>
                        <a:rPr lang="en-US" sz="1100" dirty="0">
                          <a:effectLst/>
                        </a:rPr>
                        <a:t>, </a:t>
                      </a:r>
                      <a:r>
                        <a:rPr lang="en-US" sz="1100" dirty="0" err="1">
                          <a:effectLst/>
                        </a:rPr>
                        <a:t>documente</a:t>
                      </a:r>
                      <a:r>
                        <a:rPr lang="en-US" sz="1100" dirty="0">
                          <a:effectLst/>
                        </a:rPr>
                        <a:t>, </a:t>
                      </a:r>
                      <a:r>
                        <a:rPr lang="en-US" sz="1100" dirty="0" err="1">
                          <a:effectLst/>
                        </a:rPr>
                        <a:t>diagrame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și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alte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tipuri</a:t>
                      </a:r>
                      <a:r>
                        <a:rPr lang="en-US" sz="1100" dirty="0">
                          <a:effectLst/>
                        </a:rPr>
                        <a:t> de </a:t>
                      </a:r>
                      <a:r>
                        <a:rPr lang="en-US" sz="1100" dirty="0" err="1">
                          <a:effectLst/>
                        </a:rPr>
                        <a:t>fișiere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acceptate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atașate</a:t>
                      </a:r>
                      <a:r>
                        <a:rPr lang="en-US" sz="1100" dirty="0">
                          <a:effectLst/>
                        </a:rPr>
                        <a:t> la </a:t>
                      </a:r>
                      <a:r>
                        <a:rPr lang="en-US" sz="1100" dirty="0" err="1">
                          <a:effectLst/>
                        </a:rPr>
                        <a:t>înregistrările</a:t>
                      </a:r>
                      <a:r>
                        <a:rPr lang="en-US" sz="1100" dirty="0">
                          <a:effectLst/>
                        </a:rPr>
                        <a:t> din </a:t>
                      </a:r>
                      <a:r>
                        <a:rPr lang="en-US" sz="1100" dirty="0" err="1">
                          <a:effectLst/>
                        </a:rPr>
                        <a:t>baza</a:t>
                      </a:r>
                      <a:r>
                        <a:rPr lang="en-US" sz="1100" dirty="0">
                          <a:effectLst/>
                        </a:rPr>
                        <a:t> de date, </a:t>
                      </a:r>
                      <a:r>
                        <a:rPr lang="en-US" sz="1100" dirty="0" err="1">
                          <a:effectLst/>
                        </a:rPr>
                        <a:t>asemănător</a:t>
                      </a:r>
                      <a:r>
                        <a:rPr lang="en-US" sz="1100" dirty="0">
                          <a:effectLst/>
                        </a:rPr>
                        <a:t> cu </a:t>
                      </a:r>
                      <a:r>
                        <a:rPr lang="en-US" sz="1100" dirty="0" err="1">
                          <a:effectLst/>
                        </a:rPr>
                        <a:t>atașarea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fișierelor</a:t>
                      </a:r>
                      <a:r>
                        <a:rPr lang="en-US" sz="1100" dirty="0">
                          <a:effectLst/>
                        </a:rPr>
                        <a:t> la </a:t>
                      </a:r>
                      <a:r>
                        <a:rPr lang="en-US" sz="1100" dirty="0" err="1">
                          <a:effectLst/>
                        </a:rPr>
                        <a:t>mesajele</a:t>
                      </a:r>
                      <a:r>
                        <a:rPr lang="en-US" sz="1100" dirty="0">
                          <a:effectLst/>
                        </a:rPr>
                        <a:t> de e-mail.</a:t>
                      </a:r>
                      <a:endParaRPr lang="en-US" sz="1100" dirty="0">
                        <a:solidFill>
                          <a:srgbClr val="2F2F2F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11753" marR="23507" marT="9403" marB="9403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94326">
                <a:tc>
                  <a:txBody>
                    <a:bodyPr/>
                    <a:lstStyle/>
                    <a:p>
                      <a:pPr fontAlgn="t"/>
                      <a:r>
                        <a:rPr lang="en-US" sz="1100">
                          <a:effectLst/>
                        </a:rPr>
                        <a:t>Hyperlink</a:t>
                      </a:r>
                      <a:endParaRPr lang="en-US" sz="1100">
                        <a:solidFill>
                          <a:srgbClr val="2F2F2F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11753" marR="23507" marT="9403" marB="9403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50000"/>
                        </a:lnSpc>
                      </a:pPr>
                      <a:r>
                        <a:rPr lang="en-US" sz="1100" dirty="0">
                          <a:effectLst/>
                        </a:rPr>
                        <a:t>Text </a:t>
                      </a:r>
                      <a:r>
                        <a:rPr lang="en-US" sz="1100" dirty="0" err="1">
                          <a:effectLst/>
                        </a:rPr>
                        <a:t>sau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combinații</a:t>
                      </a:r>
                      <a:r>
                        <a:rPr lang="en-US" sz="1100" dirty="0">
                          <a:effectLst/>
                        </a:rPr>
                        <a:t> de text </a:t>
                      </a:r>
                      <a:r>
                        <a:rPr lang="en-US" sz="1100" dirty="0" err="1">
                          <a:effectLst/>
                        </a:rPr>
                        <a:t>și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numere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stocate</a:t>
                      </a:r>
                      <a:r>
                        <a:rPr lang="en-US" sz="1100" dirty="0">
                          <a:effectLst/>
                        </a:rPr>
                        <a:t> ca text </a:t>
                      </a:r>
                      <a:r>
                        <a:rPr lang="en-US" sz="1100" dirty="0" err="1">
                          <a:effectLst/>
                        </a:rPr>
                        <a:t>și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utilizate</a:t>
                      </a:r>
                      <a:r>
                        <a:rPr lang="en-US" sz="1100" dirty="0">
                          <a:effectLst/>
                        </a:rPr>
                        <a:t> ca </a:t>
                      </a:r>
                      <a:r>
                        <a:rPr lang="en-US" sz="1100" dirty="0" err="1">
                          <a:effectLst/>
                        </a:rPr>
                        <a:t>adresă</a:t>
                      </a:r>
                      <a:r>
                        <a:rPr lang="en-US" sz="1100" dirty="0">
                          <a:effectLst/>
                        </a:rPr>
                        <a:t> hyperlink.</a:t>
                      </a:r>
                      <a:endParaRPr lang="en-US" sz="1100" dirty="0">
                        <a:solidFill>
                          <a:srgbClr val="2F2F2F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11753" marR="23507" marT="9403" marB="9403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02053">
                <a:tc>
                  <a:txBody>
                    <a:bodyPr/>
                    <a:lstStyle/>
                    <a:p>
                      <a:pPr fontAlgn="t"/>
                      <a:r>
                        <a:rPr lang="en-US" sz="1100">
                          <a:effectLst/>
                        </a:rPr>
                        <a:t>Memo</a:t>
                      </a:r>
                      <a:endParaRPr lang="en-US" sz="1100">
                        <a:solidFill>
                          <a:srgbClr val="2F2F2F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11753" marR="23507" marT="9403" marB="9403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50000"/>
                        </a:lnSpc>
                      </a:pPr>
                      <a:r>
                        <a:rPr lang="en-US" sz="1100" dirty="0" err="1">
                          <a:effectLst/>
                        </a:rPr>
                        <a:t>Blocuri</a:t>
                      </a:r>
                      <a:r>
                        <a:rPr lang="en-US" sz="1100" dirty="0">
                          <a:effectLst/>
                        </a:rPr>
                        <a:t> de text </a:t>
                      </a:r>
                      <a:r>
                        <a:rPr lang="en-US" sz="1100" dirty="0" err="1">
                          <a:effectLst/>
                        </a:rPr>
                        <a:t>mari</a:t>
                      </a:r>
                      <a:r>
                        <a:rPr lang="en-US" sz="1100" dirty="0">
                          <a:effectLst/>
                        </a:rPr>
                        <a:t>. O </a:t>
                      </a:r>
                      <a:r>
                        <a:rPr lang="en-US" sz="1100" dirty="0" err="1">
                          <a:effectLst/>
                        </a:rPr>
                        <a:t>utilizare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tipică</a:t>
                      </a:r>
                      <a:r>
                        <a:rPr lang="en-US" sz="1100" dirty="0">
                          <a:effectLst/>
                        </a:rPr>
                        <a:t> a </a:t>
                      </a:r>
                      <a:r>
                        <a:rPr lang="en-US" sz="1100" dirty="0" err="1">
                          <a:effectLst/>
                        </a:rPr>
                        <a:t>unui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câmp</a:t>
                      </a:r>
                      <a:r>
                        <a:rPr lang="en-US" sz="1100" dirty="0">
                          <a:effectLst/>
                        </a:rPr>
                        <a:t> Memo </a:t>
                      </a:r>
                      <a:r>
                        <a:rPr lang="en-US" sz="1100" dirty="0" err="1">
                          <a:effectLst/>
                        </a:rPr>
                        <a:t>ar</a:t>
                      </a:r>
                      <a:r>
                        <a:rPr lang="en-US" sz="1100" dirty="0">
                          <a:effectLst/>
                        </a:rPr>
                        <a:t> fi o </a:t>
                      </a:r>
                      <a:r>
                        <a:rPr lang="en-US" sz="1100" dirty="0" err="1">
                          <a:effectLst/>
                        </a:rPr>
                        <a:t>descriere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detaliată</a:t>
                      </a:r>
                      <a:r>
                        <a:rPr lang="en-US" sz="1100" dirty="0">
                          <a:effectLst/>
                        </a:rPr>
                        <a:t> de </a:t>
                      </a:r>
                      <a:r>
                        <a:rPr lang="en-US" sz="1100" dirty="0" err="1">
                          <a:effectLst/>
                        </a:rPr>
                        <a:t>produs</a:t>
                      </a:r>
                      <a:r>
                        <a:rPr lang="en-US" sz="1100" dirty="0">
                          <a:effectLst/>
                        </a:rPr>
                        <a:t>. </a:t>
                      </a:r>
                      <a:r>
                        <a:rPr lang="en-US" sz="1100" dirty="0" err="1">
                          <a:effectLst/>
                        </a:rPr>
                        <a:t>Rețineți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că</a:t>
                      </a:r>
                      <a:r>
                        <a:rPr lang="en-US" sz="1100" dirty="0">
                          <a:effectLst/>
                        </a:rPr>
                        <a:t>, </a:t>
                      </a:r>
                      <a:r>
                        <a:rPr lang="en-US" sz="1100" dirty="0" err="1">
                          <a:effectLst/>
                        </a:rPr>
                        <a:t>începând</a:t>
                      </a:r>
                      <a:r>
                        <a:rPr lang="en-US" sz="1100" dirty="0">
                          <a:effectLst/>
                        </a:rPr>
                        <a:t> cu Access 2013, </a:t>
                      </a:r>
                      <a:r>
                        <a:rPr lang="en-US" sz="1100" dirty="0" err="1">
                          <a:effectLst/>
                        </a:rPr>
                        <a:t>tipurile</a:t>
                      </a:r>
                      <a:r>
                        <a:rPr lang="en-US" sz="1100" dirty="0">
                          <a:effectLst/>
                        </a:rPr>
                        <a:t> de date Memo au </a:t>
                      </a:r>
                      <a:r>
                        <a:rPr lang="en-US" sz="1100" dirty="0" err="1">
                          <a:effectLst/>
                        </a:rPr>
                        <a:t>fost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redenumite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în</a:t>
                      </a:r>
                      <a:r>
                        <a:rPr lang="en-US" sz="1100" dirty="0">
                          <a:effectLst/>
                        </a:rPr>
                        <a:t> Text lung.</a:t>
                      </a:r>
                      <a:endParaRPr lang="en-US" sz="1100" dirty="0">
                        <a:solidFill>
                          <a:srgbClr val="2F2F2F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11753" marR="23507" marT="9403" marB="9403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342724"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 err="1">
                          <a:effectLst/>
                        </a:rPr>
                        <a:t>Căutare</a:t>
                      </a:r>
                      <a:endParaRPr lang="en-US" sz="1100" dirty="0">
                        <a:solidFill>
                          <a:srgbClr val="2F2F2F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11753" marR="23507" marT="9403" marB="9403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50000"/>
                        </a:lnSpc>
                      </a:pPr>
                      <a:r>
                        <a:rPr lang="en-US" sz="1100" dirty="0" err="1">
                          <a:effectLst/>
                        </a:rPr>
                        <a:t>Afișează</a:t>
                      </a:r>
                      <a:r>
                        <a:rPr lang="en-US" sz="1100" dirty="0">
                          <a:effectLst/>
                        </a:rPr>
                        <a:t> o </a:t>
                      </a:r>
                      <a:r>
                        <a:rPr lang="en-US" sz="1100" dirty="0" err="1">
                          <a:effectLst/>
                        </a:rPr>
                        <a:t>listă</a:t>
                      </a:r>
                      <a:r>
                        <a:rPr lang="en-US" sz="1100" dirty="0">
                          <a:effectLst/>
                        </a:rPr>
                        <a:t> de </a:t>
                      </a:r>
                      <a:r>
                        <a:rPr lang="en-US" sz="1100" dirty="0" err="1">
                          <a:effectLst/>
                        </a:rPr>
                        <a:t>valori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regăsită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dintr</a:t>
                      </a:r>
                      <a:r>
                        <a:rPr lang="en-US" sz="1100" dirty="0">
                          <a:effectLst/>
                        </a:rPr>
                        <a:t>-un </a:t>
                      </a:r>
                      <a:r>
                        <a:rPr lang="en-US" sz="1100" dirty="0" err="1">
                          <a:effectLst/>
                        </a:rPr>
                        <a:t>tabel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sau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interogare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sau</a:t>
                      </a:r>
                      <a:r>
                        <a:rPr lang="en-US" sz="1100" dirty="0">
                          <a:effectLst/>
                        </a:rPr>
                        <a:t> un set de </a:t>
                      </a:r>
                      <a:r>
                        <a:rPr lang="en-US" sz="1100" dirty="0" err="1">
                          <a:effectLst/>
                        </a:rPr>
                        <a:t>valori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specificate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atunci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când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ați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creat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câmpul</a:t>
                      </a:r>
                      <a:r>
                        <a:rPr lang="en-US" sz="1100" dirty="0">
                          <a:effectLst/>
                        </a:rPr>
                        <a:t>. </a:t>
                      </a:r>
                      <a:r>
                        <a:rPr lang="en-US" sz="1100" dirty="0" err="1">
                          <a:effectLst/>
                        </a:rPr>
                        <a:t>Pornește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Expertul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căutare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și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puteți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crea</a:t>
                      </a:r>
                      <a:r>
                        <a:rPr lang="en-US" sz="1100" dirty="0">
                          <a:effectLst/>
                        </a:rPr>
                        <a:t> un </a:t>
                      </a:r>
                      <a:r>
                        <a:rPr lang="en-US" sz="1100" dirty="0" err="1">
                          <a:effectLst/>
                        </a:rPr>
                        <a:t>câmp</a:t>
                      </a:r>
                      <a:r>
                        <a:rPr lang="en-US" sz="1100" dirty="0">
                          <a:effectLst/>
                        </a:rPr>
                        <a:t> de </a:t>
                      </a:r>
                      <a:r>
                        <a:rPr lang="en-US" sz="1100" dirty="0" err="1">
                          <a:effectLst/>
                        </a:rPr>
                        <a:t>căutare</a:t>
                      </a:r>
                      <a:r>
                        <a:rPr lang="en-US" sz="1100" dirty="0">
                          <a:effectLst/>
                        </a:rPr>
                        <a:t>. </a:t>
                      </a:r>
                      <a:r>
                        <a:rPr lang="en-US" sz="1100" dirty="0" err="1">
                          <a:effectLst/>
                        </a:rPr>
                        <a:t>Tipul</a:t>
                      </a:r>
                      <a:r>
                        <a:rPr lang="en-US" sz="1100" dirty="0">
                          <a:effectLst/>
                        </a:rPr>
                        <a:t> de date al </a:t>
                      </a:r>
                      <a:r>
                        <a:rPr lang="en-US" sz="1100" dirty="0" err="1">
                          <a:effectLst/>
                        </a:rPr>
                        <a:t>unui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câmp</a:t>
                      </a:r>
                      <a:r>
                        <a:rPr lang="en-US" sz="1100" dirty="0">
                          <a:effectLst/>
                        </a:rPr>
                        <a:t> de </a:t>
                      </a:r>
                      <a:r>
                        <a:rPr lang="en-US" sz="1100" dirty="0" err="1">
                          <a:effectLst/>
                        </a:rPr>
                        <a:t>căutare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este</a:t>
                      </a:r>
                      <a:r>
                        <a:rPr lang="en-US" sz="1100" dirty="0">
                          <a:effectLst/>
                        </a:rPr>
                        <a:t> Text </a:t>
                      </a:r>
                      <a:r>
                        <a:rPr lang="en-US" sz="1100" dirty="0" err="1">
                          <a:effectLst/>
                        </a:rPr>
                        <a:t>sau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Număr</a:t>
                      </a:r>
                      <a:r>
                        <a:rPr lang="en-US" sz="1100" dirty="0">
                          <a:effectLst/>
                        </a:rPr>
                        <a:t>, </a:t>
                      </a:r>
                      <a:r>
                        <a:rPr lang="en-US" sz="1100" dirty="0" err="1">
                          <a:effectLst/>
                        </a:rPr>
                        <a:t>în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funcție</a:t>
                      </a:r>
                      <a:r>
                        <a:rPr lang="en-US" sz="1100" dirty="0">
                          <a:effectLst/>
                        </a:rPr>
                        <a:t> de </a:t>
                      </a:r>
                      <a:r>
                        <a:rPr lang="en-US" sz="1100" dirty="0" err="1">
                          <a:effectLst/>
                        </a:rPr>
                        <a:t>opțiunile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pe</a:t>
                      </a:r>
                      <a:r>
                        <a:rPr lang="en-US" sz="1100" dirty="0">
                          <a:effectLst/>
                        </a:rPr>
                        <a:t> care le </a:t>
                      </a:r>
                      <a:r>
                        <a:rPr lang="en-US" sz="1100" dirty="0" err="1">
                          <a:effectLst/>
                        </a:rPr>
                        <a:t>alegeți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în</a:t>
                      </a:r>
                      <a:r>
                        <a:rPr lang="en-US" sz="1100" dirty="0">
                          <a:effectLst/>
                        </a:rPr>
                        <a:t> expert.</a:t>
                      </a:r>
                    </a:p>
                    <a:p>
                      <a:pPr fontAlgn="t">
                        <a:lnSpc>
                          <a:spcPct val="150000"/>
                        </a:lnSpc>
                      </a:pPr>
                      <a:r>
                        <a:rPr lang="en-US" sz="1100" dirty="0" err="1">
                          <a:effectLst/>
                        </a:rPr>
                        <a:t>Câmpurile</a:t>
                      </a:r>
                      <a:r>
                        <a:rPr lang="en-US" sz="1100" dirty="0">
                          <a:effectLst/>
                        </a:rPr>
                        <a:t> de </a:t>
                      </a:r>
                      <a:r>
                        <a:rPr lang="en-US" sz="1100" dirty="0" err="1">
                          <a:effectLst/>
                        </a:rPr>
                        <a:t>căutare</a:t>
                      </a:r>
                      <a:r>
                        <a:rPr lang="en-US" sz="1100" dirty="0">
                          <a:effectLst/>
                        </a:rPr>
                        <a:t> au un set </a:t>
                      </a:r>
                      <a:r>
                        <a:rPr lang="en-US" sz="1100" dirty="0" err="1">
                          <a:effectLst/>
                        </a:rPr>
                        <a:t>suplimentar</a:t>
                      </a:r>
                      <a:r>
                        <a:rPr lang="en-US" sz="1100" dirty="0">
                          <a:effectLst/>
                        </a:rPr>
                        <a:t> de </a:t>
                      </a:r>
                      <a:r>
                        <a:rPr lang="en-US" sz="1100" dirty="0" err="1">
                          <a:effectLst/>
                        </a:rPr>
                        <a:t>proprietăți</a:t>
                      </a:r>
                      <a:r>
                        <a:rPr lang="en-US" sz="1100" dirty="0">
                          <a:effectLst/>
                        </a:rPr>
                        <a:t> de </a:t>
                      </a:r>
                      <a:r>
                        <a:rPr lang="en-US" sz="1100" dirty="0" err="1">
                          <a:effectLst/>
                        </a:rPr>
                        <a:t>câmp</a:t>
                      </a:r>
                      <a:r>
                        <a:rPr lang="en-US" sz="1100" dirty="0">
                          <a:effectLst/>
                        </a:rPr>
                        <a:t>, care se </a:t>
                      </a:r>
                      <a:r>
                        <a:rPr lang="en-US" sz="1100" dirty="0" err="1">
                          <a:effectLst/>
                        </a:rPr>
                        <a:t>află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pe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fila</a:t>
                      </a: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err="1">
                          <a:effectLst/>
                        </a:rPr>
                        <a:t>Căutare</a:t>
                      </a:r>
                      <a:r>
                        <a:rPr lang="en-US" sz="1100" dirty="0">
                          <a:effectLst/>
                        </a:rPr>
                        <a:t> din </a:t>
                      </a:r>
                      <a:r>
                        <a:rPr lang="en-US" sz="1100" dirty="0" err="1">
                          <a:effectLst/>
                        </a:rPr>
                        <a:t>panoul</a:t>
                      </a: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err="1">
                          <a:effectLst/>
                        </a:rPr>
                        <a:t>Proprietăți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câmp</a:t>
                      </a:r>
                      <a:r>
                        <a:rPr lang="en-US" sz="1100" dirty="0">
                          <a:effectLst/>
                        </a:rPr>
                        <a:t>.</a:t>
                      </a:r>
                      <a:endParaRPr lang="en-US" sz="1100" dirty="0">
                        <a:solidFill>
                          <a:srgbClr val="2F2F2F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11753" marR="23507" marT="9403" marB="9403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2661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9176"/>
            <a:ext cx="12192000" cy="662971"/>
          </a:xfrm>
        </p:spPr>
        <p:txBody>
          <a:bodyPr>
            <a:normAutofit/>
          </a:bodyPr>
          <a:lstStyle/>
          <a:p>
            <a:pPr algn="ctr"/>
            <a:r>
              <a:rPr lang="ro-RO" dirty="0" smtClean="0"/>
              <a:t>Tipuri de date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2327047"/>
              </p:ext>
            </p:extLst>
          </p:nvPr>
        </p:nvGraphicFramePr>
        <p:xfrm>
          <a:off x="0" y="862151"/>
          <a:ext cx="12191999" cy="6075447"/>
        </p:xfrm>
        <a:graphic>
          <a:graphicData uri="http://schemas.openxmlformats.org/drawingml/2006/table">
            <a:tbl>
              <a:tblPr/>
              <a:tblGrid>
                <a:gridCol w="2434640"/>
                <a:gridCol w="8544739"/>
                <a:gridCol w="1212620"/>
              </a:tblGrid>
              <a:tr h="377962">
                <a:tc>
                  <a:txBody>
                    <a:bodyPr/>
                    <a:lstStyle/>
                    <a:p>
                      <a:pPr algn="l" fontAlgn="t"/>
                      <a:r>
                        <a:rPr lang="ro-RO" sz="1200" b="1" dirty="0" smtClean="0">
                          <a:effectLst/>
                        </a:rPr>
                        <a:t>Tipuri de date</a:t>
                      </a:r>
                      <a:endParaRPr lang="en-US" sz="1200" b="1" dirty="0">
                        <a:effectLst/>
                      </a:endParaRPr>
                    </a:p>
                  </a:txBody>
                  <a:tcPr marL="918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o-RO" sz="1200" b="1" dirty="0" smtClean="0">
                          <a:effectLst/>
                        </a:rPr>
                        <a:t>Descriere</a:t>
                      </a:r>
                      <a:endParaRPr lang="en-US" sz="1200" b="1" dirty="0">
                        <a:effectLst/>
                      </a:endParaRP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o-RO" sz="1200" b="1" dirty="0" smtClean="0">
                          <a:effectLst/>
                        </a:rPr>
                        <a:t>Dimensiune</a:t>
                      </a:r>
                      <a:r>
                        <a:rPr lang="ro-RO" sz="1200" b="1" baseline="0" dirty="0" smtClean="0">
                          <a:effectLst/>
                        </a:rPr>
                        <a:t> ocupată</a:t>
                      </a:r>
                      <a:endParaRPr lang="en-US" sz="1200" b="1" dirty="0">
                        <a:effectLst/>
                      </a:endParaRP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3413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Text</a:t>
                      </a:r>
                    </a:p>
                  </a:txBody>
                  <a:tcPr marL="918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 err="1" smtClean="0">
                          <a:effectLst/>
                        </a:rPr>
                        <a:t>Folosit</a:t>
                      </a:r>
                      <a:r>
                        <a:rPr lang="en-US" sz="1100" dirty="0" smtClean="0">
                          <a:effectLst/>
                        </a:rPr>
                        <a:t> </a:t>
                      </a:r>
                      <a:r>
                        <a:rPr lang="en-US" sz="1100" dirty="0" err="1" smtClean="0">
                          <a:effectLst/>
                        </a:rPr>
                        <a:t>pentru</a:t>
                      </a:r>
                      <a:r>
                        <a:rPr lang="en-US" sz="1100" dirty="0" smtClean="0">
                          <a:effectLst/>
                        </a:rPr>
                        <a:t> c</a:t>
                      </a:r>
                      <a:r>
                        <a:rPr lang="ro-RO" sz="1100" dirty="0" smtClean="0">
                          <a:effectLst/>
                        </a:rPr>
                        <a:t>âmpurile</a:t>
                      </a:r>
                      <a:r>
                        <a:rPr lang="ro-RO" sz="1100" baseline="0" dirty="0" smtClean="0">
                          <a:effectLst/>
                        </a:rPr>
                        <a:t> ce conțin text sau numere, nu se folosec pentru calcule si au o lungime maxima de 255 caractere.</a:t>
                      </a:r>
                      <a:endParaRPr lang="en-US" sz="1100" dirty="0">
                        <a:effectLst/>
                      </a:endParaRP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smtClean="0">
                          <a:effectLst/>
                        </a:rPr>
                        <a:t>1 byte</a:t>
                      </a:r>
                    </a:p>
                    <a:p>
                      <a:pPr algn="l" fontAlgn="t"/>
                      <a:endParaRPr lang="en-US" sz="1100" dirty="0">
                        <a:effectLst/>
                      </a:endParaRP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473413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Memo</a:t>
                      </a:r>
                    </a:p>
                  </a:txBody>
                  <a:tcPr marL="918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o-RO" sz="1100" dirty="0" smtClean="0">
                          <a:effectLst/>
                        </a:rPr>
                        <a:t>Este</a:t>
                      </a:r>
                      <a:r>
                        <a:rPr lang="ro-RO" sz="1100" baseline="0" dirty="0" smtClean="0">
                          <a:effectLst/>
                        </a:rPr>
                        <a:t> folosit pentru scrierea documentelor mai mari (fragmente de text, scrisori, etc.)  cu o lungime de maxim 65535 caractere</a:t>
                      </a:r>
                      <a:endParaRPr lang="en-US" sz="1100" dirty="0">
                        <a:effectLst/>
                      </a:endParaRP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ro-RO" sz="1100" dirty="0" smtClean="0">
                          <a:effectLst/>
                        </a:rPr>
                        <a:t>2</a:t>
                      </a:r>
                      <a:r>
                        <a:rPr lang="en-US" sz="1100" dirty="0" smtClean="0">
                          <a:effectLst/>
                        </a:rPr>
                        <a:t> byte</a:t>
                      </a:r>
                    </a:p>
                    <a:p>
                      <a:pPr algn="l" fontAlgn="t"/>
                      <a:endParaRPr lang="en-US" sz="1100" dirty="0">
                        <a:effectLst/>
                      </a:endParaRP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7962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Byte</a:t>
                      </a:r>
                    </a:p>
                  </a:txBody>
                  <a:tcPr marL="918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o-RO" sz="1100" dirty="0" smtClean="0">
                          <a:effectLst/>
                        </a:rPr>
                        <a:t>Accepta numere intregi</a:t>
                      </a:r>
                      <a:r>
                        <a:rPr lang="ro-RO" sz="1100" baseline="0" dirty="0" smtClean="0">
                          <a:effectLst/>
                        </a:rPr>
                        <a:t> de la 0 la 255.</a:t>
                      </a:r>
                      <a:endParaRPr lang="en-US" sz="1100" dirty="0">
                        <a:effectLst/>
                      </a:endParaRP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1 byte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77962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Integer</a:t>
                      </a:r>
                    </a:p>
                  </a:txBody>
                  <a:tcPr marL="918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o-RO" sz="1100" dirty="0" smtClean="0">
                          <a:effectLst/>
                        </a:rPr>
                        <a:t>Accepta numere intregi</a:t>
                      </a:r>
                      <a:r>
                        <a:rPr lang="ro-RO" sz="1100" baseline="0" dirty="0" smtClean="0">
                          <a:effectLst/>
                        </a:rPr>
                        <a:t> de la </a:t>
                      </a:r>
                      <a:r>
                        <a:rPr lang="en-US" sz="1100" dirty="0" smtClean="0">
                          <a:effectLst/>
                        </a:rPr>
                        <a:t>-</a:t>
                      </a:r>
                      <a:r>
                        <a:rPr lang="en-US" sz="1100" dirty="0">
                          <a:effectLst/>
                        </a:rPr>
                        <a:t>32,768 </a:t>
                      </a:r>
                      <a:r>
                        <a:rPr lang="ro-RO" sz="1100" dirty="0" smtClean="0">
                          <a:effectLst/>
                        </a:rPr>
                        <a:t>la </a:t>
                      </a:r>
                      <a:r>
                        <a:rPr lang="en-US" sz="1100" dirty="0" smtClean="0">
                          <a:effectLst/>
                        </a:rPr>
                        <a:t>32,767</a:t>
                      </a:r>
                      <a:endParaRPr lang="en-US" sz="1100" dirty="0">
                        <a:effectLst/>
                      </a:endParaRP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2 bytes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7962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Long</a:t>
                      </a:r>
                    </a:p>
                  </a:txBody>
                  <a:tcPr marL="918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o-RO" sz="1100" dirty="0" smtClean="0">
                          <a:effectLst/>
                        </a:rPr>
                        <a:t>Accepta numere intregi</a:t>
                      </a:r>
                      <a:r>
                        <a:rPr lang="ro-RO" sz="1100" baseline="0" dirty="0" smtClean="0">
                          <a:effectLst/>
                        </a:rPr>
                        <a:t> de la </a:t>
                      </a:r>
                      <a:r>
                        <a:rPr lang="en-US" sz="1100" dirty="0" smtClean="0">
                          <a:effectLst/>
                        </a:rPr>
                        <a:t>-</a:t>
                      </a:r>
                      <a:r>
                        <a:rPr lang="en-US" sz="1100" dirty="0">
                          <a:effectLst/>
                        </a:rPr>
                        <a:t>2,147,483,648 </a:t>
                      </a:r>
                      <a:r>
                        <a:rPr lang="ro-RO" sz="1100" dirty="0" smtClean="0">
                          <a:effectLst/>
                        </a:rPr>
                        <a:t>la </a:t>
                      </a:r>
                      <a:r>
                        <a:rPr lang="en-US" sz="1100" dirty="0" smtClean="0">
                          <a:effectLst/>
                        </a:rPr>
                        <a:t>2,147,483,647</a:t>
                      </a:r>
                      <a:endParaRPr lang="en-US" sz="1100" dirty="0">
                        <a:effectLst/>
                      </a:endParaRP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4 bytes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77962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Single</a:t>
                      </a:r>
                    </a:p>
                  </a:txBody>
                  <a:tcPr marL="918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o-RO" sz="1100" dirty="0" smtClean="0">
                          <a:effectLst/>
                        </a:rPr>
                        <a:t>Numere cu</a:t>
                      </a:r>
                      <a:r>
                        <a:rPr lang="ro-RO" sz="1100" baseline="0" dirty="0" smtClean="0">
                          <a:effectLst/>
                        </a:rPr>
                        <a:t> virgula, accepta majoritatea zecimalelor.</a:t>
                      </a:r>
                      <a:endParaRPr lang="en-US" sz="1100" dirty="0">
                        <a:effectLst/>
                      </a:endParaRP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4 bytes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7962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Double</a:t>
                      </a:r>
                    </a:p>
                  </a:txBody>
                  <a:tcPr marL="918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o-RO" sz="1100" dirty="0" smtClean="0">
                          <a:effectLst/>
                        </a:rPr>
                        <a:t>Numere cu</a:t>
                      </a:r>
                      <a:r>
                        <a:rPr lang="ro-RO" sz="1100" baseline="0" dirty="0" smtClean="0">
                          <a:effectLst/>
                        </a:rPr>
                        <a:t> virgula</a:t>
                      </a:r>
                      <a:r>
                        <a:rPr lang="en-US" sz="1100" dirty="0" smtClean="0">
                          <a:effectLst/>
                        </a:rPr>
                        <a:t>. </a:t>
                      </a:r>
                      <a:r>
                        <a:rPr lang="en-US" sz="1100" dirty="0">
                          <a:effectLst/>
                        </a:rPr>
                        <a:t>Will handle most decimals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8 bytes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443714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Currency</a:t>
                      </a:r>
                    </a:p>
                  </a:txBody>
                  <a:tcPr marL="918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o-RO" sz="1100" dirty="0" smtClean="0">
                          <a:effectLst/>
                        </a:rPr>
                        <a:t>Format</a:t>
                      </a:r>
                      <a:r>
                        <a:rPr lang="ro-RO" sz="1100" baseline="0" dirty="0" smtClean="0">
                          <a:effectLst/>
                        </a:rPr>
                        <a:t> numeric cu indicatie privind moneda folosita, stocheaza numere cu precizie definita.</a:t>
                      </a:r>
                      <a:endParaRPr lang="en-US" sz="1100" dirty="0">
                        <a:effectLst/>
                      </a:endParaRP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8 bytes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7962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AutoNumber</a:t>
                      </a:r>
                    </a:p>
                  </a:txBody>
                  <a:tcPr marL="918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o-RO" sz="1100" dirty="0" smtClean="0">
                          <a:effectLst/>
                        </a:rPr>
                        <a:t>Valoare numerica ce se autoincrementeaza</a:t>
                      </a:r>
                      <a:r>
                        <a:rPr lang="ro-RO" sz="1100" baseline="0" dirty="0" smtClean="0">
                          <a:effectLst/>
                        </a:rPr>
                        <a:t> cu cate 1 (1,2,3,4,5,....). Adesea folosita pentru campul </a:t>
                      </a:r>
                      <a:r>
                        <a:rPr lang="ro-RO" sz="1100" b="1" i="1" baseline="0" dirty="0" smtClean="0">
                          <a:effectLst/>
                        </a:rPr>
                        <a:t>ID</a:t>
                      </a:r>
                      <a:r>
                        <a:rPr lang="ro-RO" sz="1100" baseline="0" dirty="0" smtClean="0">
                          <a:effectLst/>
                        </a:rPr>
                        <a:t> pentru identificarea intrarilor</a:t>
                      </a:r>
                      <a:endParaRPr lang="en-US" sz="1100" dirty="0">
                        <a:effectLst/>
                      </a:endParaRP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4 bytes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77962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Date/Time</a:t>
                      </a:r>
                    </a:p>
                  </a:txBody>
                  <a:tcPr marL="918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o-RO" sz="1100" dirty="0" smtClean="0">
                          <a:effectLst/>
                        </a:rPr>
                        <a:t>Format de tip data sau timp</a:t>
                      </a:r>
                      <a:endParaRPr lang="en-US" sz="1100" dirty="0">
                        <a:effectLst/>
                      </a:endParaRP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8 bytes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7727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Yes/No</a:t>
                      </a:r>
                    </a:p>
                  </a:txBody>
                  <a:tcPr marL="918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o-RO" sz="1100" dirty="0" smtClean="0">
                          <a:effectLst/>
                        </a:rPr>
                        <a:t>Valor</a:t>
                      </a:r>
                      <a:r>
                        <a:rPr lang="ro-RO" sz="1100" baseline="0" dirty="0" smtClean="0">
                          <a:effectLst/>
                        </a:rPr>
                        <a:t>i logic numerice (Yes/No, True/False, On/Off, -1 sau 0)</a:t>
                      </a:r>
                      <a:endParaRPr lang="en-US" sz="1100" dirty="0">
                        <a:effectLst/>
                      </a:endParaRP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1 bit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77962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 smtClean="0">
                          <a:effectLst/>
                        </a:rPr>
                        <a:t>Ole Object</a:t>
                      </a:r>
                      <a:endParaRPr lang="en-US" sz="1100" dirty="0">
                        <a:effectLst/>
                      </a:endParaRPr>
                    </a:p>
                  </a:txBody>
                  <a:tcPr marL="918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o-RO" sz="1100" dirty="0" smtClean="0">
                          <a:effectLst/>
                        </a:rPr>
                        <a:t>Stocheaza</a:t>
                      </a:r>
                      <a:r>
                        <a:rPr lang="ro-RO" sz="1100" baseline="0" dirty="0" smtClean="0">
                          <a:effectLst/>
                        </a:rPr>
                        <a:t> obiecte de tip imagini, video, audio, texte, fisiere etc.</a:t>
                      </a:r>
                      <a:endParaRPr lang="en-US" sz="1100" dirty="0">
                        <a:effectLst/>
                      </a:endParaRP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 smtClean="0">
                          <a:effectLst/>
                        </a:rPr>
                        <a:t>up to 1GB</a:t>
                      </a:r>
                      <a:endParaRPr lang="en-US" sz="1100" dirty="0">
                        <a:effectLst/>
                      </a:endParaRP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7962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Hyperlink</a:t>
                      </a:r>
                    </a:p>
                  </a:txBody>
                  <a:tcPr marL="918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o-RO" sz="1100" dirty="0" smtClean="0">
                          <a:effectLst/>
                        </a:rPr>
                        <a:t>Contine o</a:t>
                      </a:r>
                      <a:r>
                        <a:rPr lang="ro-RO" sz="1100" baseline="0" dirty="0" smtClean="0">
                          <a:effectLst/>
                        </a:rPr>
                        <a:t> adresă web</a:t>
                      </a:r>
                      <a:endParaRPr lang="en-US" sz="1100" dirty="0">
                        <a:effectLst/>
                      </a:endParaRP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 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77962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Lookup Wizard</a:t>
                      </a:r>
                    </a:p>
                  </a:txBody>
                  <a:tcPr marL="918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o-RO" sz="1100" dirty="0" smtClean="0">
                          <a:effectLst/>
                        </a:rPr>
                        <a:t>Permite</a:t>
                      </a:r>
                      <a:r>
                        <a:rPr lang="en-US" sz="1100" dirty="0" smtClean="0">
                          <a:effectLst/>
                        </a:rPr>
                        <a:t> </a:t>
                      </a:r>
                      <a:r>
                        <a:rPr lang="en-US" sz="1100" dirty="0" err="1" smtClean="0">
                          <a:effectLst/>
                        </a:rPr>
                        <a:t>să</a:t>
                      </a:r>
                      <a:r>
                        <a:rPr lang="en-US" sz="1100" dirty="0" smtClean="0">
                          <a:effectLst/>
                        </a:rPr>
                        <a:t> </a:t>
                      </a:r>
                      <a:r>
                        <a:rPr lang="ro-RO" sz="1100" dirty="0" smtClean="0">
                          <a:effectLst/>
                        </a:rPr>
                        <a:t>selectați dintr-</a:t>
                      </a:r>
                      <a:r>
                        <a:rPr lang="en-US" sz="1100" dirty="0" smtClean="0">
                          <a:effectLst/>
                        </a:rPr>
                        <a:t>o </a:t>
                      </a:r>
                      <a:r>
                        <a:rPr lang="en-US" sz="1100" dirty="0" err="1" smtClean="0">
                          <a:effectLst/>
                        </a:rPr>
                        <a:t>listă</a:t>
                      </a:r>
                      <a:r>
                        <a:rPr lang="en-US" sz="1100" dirty="0" smtClean="0">
                          <a:effectLst/>
                        </a:rPr>
                        <a:t> de </a:t>
                      </a:r>
                      <a:r>
                        <a:rPr lang="ro-RO" sz="1100" dirty="0" smtClean="0">
                          <a:effectLst/>
                        </a:rPr>
                        <a:t>valori/</a:t>
                      </a:r>
                      <a:r>
                        <a:rPr lang="en-US" sz="1100" dirty="0" err="1" smtClean="0">
                          <a:effectLst/>
                        </a:rPr>
                        <a:t>opțiuni</a:t>
                      </a:r>
                      <a:r>
                        <a:rPr lang="en-US" sz="1100" dirty="0" smtClean="0">
                          <a:effectLst/>
                        </a:rPr>
                        <a:t>, </a:t>
                      </a:r>
                      <a:r>
                        <a:rPr lang="ro-RO" sz="1100" dirty="0" smtClean="0">
                          <a:effectLst/>
                        </a:rPr>
                        <a:t>aferentă</a:t>
                      </a:r>
                      <a:r>
                        <a:rPr lang="ro-RO" sz="1100" baseline="0" dirty="0" smtClean="0">
                          <a:effectLst/>
                        </a:rPr>
                        <a:t> altui tabel.</a:t>
                      </a:r>
                      <a:endParaRPr lang="en-US" sz="1100" dirty="0">
                        <a:effectLst/>
                      </a:endParaRP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4 bytes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265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9176"/>
            <a:ext cx="12192000" cy="662971"/>
          </a:xfrm>
        </p:spPr>
        <p:txBody>
          <a:bodyPr>
            <a:normAutofit/>
          </a:bodyPr>
          <a:lstStyle/>
          <a:p>
            <a:pPr algn="ctr"/>
            <a:r>
              <a:rPr lang="en-US" smtClean="0"/>
              <a:t>Data types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4469724"/>
              </p:ext>
            </p:extLst>
          </p:nvPr>
        </p:nvGraphicFramePr>
        <p:xfrm>
          <a:off x="0" y="862151"/>
          <a:ext cx="12191999" cy="5995853"/>
        </p:xfrm>
        <a:graphic>
          <a:graphicData uri="http://schemas.openxmlformats.org/drawingml/2006/table">
            <a:tbl>
              <a:tblPr/>
              <a:tblGrid>
                <a:gridCol w="2434640"/>
                <a:gridCol w="8544739"/>
                <a:gridCol w="1212620"/>
              </a:tblGrid>
              <a:tr h="340971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dirty="0">
                          <a:effectLst/>
                        </a:rPr>
                        <a:t>Data type</a:t>
                      </a:r>
                    </a:p>
                  </a:txBody>
                  <a:tcPr marL="918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dirty="0">
                          <a:effectLst/>
                        </a:rPr>
                        <a:t>Description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dirty="0">
                          <a:effectLst/>
                        </a:rPr>
                        <a:t>Storage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0971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Text</a:t>
                      </a:r>
                    </a:p>
                  </a:txBody>
                  <a:tcPr marL="918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Use for text or combinations of text and numbers. 255 characters maximum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 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561293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Memo</a:t>
                      </a:r>
                    </a:p>
                  </a:txBody>
                  <a:tcPr marL="918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Memo is used for larger amounts of text. Stores up to 65,536 characters. </a:t>
                      </a:r>
                      <a:r>
                        <a:rPr lang="en-US" sz="1100" b="1" dirty="0">
                          <a:effectLst/>
                        </a:rPr>
                        <a:t>Note:</a:t>
                      </a:r>
                      <a:r>
                        <a:rPr lang="en-US" sz="1100" dirty="0">
                          <a:effectLst/>
                        </a:rPr>
                        <a:t> You cannot sort a memo field. However, they are searchable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 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0971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Byte</a:t>
                      </a:r>
                    </a:p>
                  </a:txBody>
                  <a:tcPr marL="918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Allows whole numbers from 0 to 255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1 byte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40971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Integer</a:t>
                      </a:r>
                    </a:p>
                  </a:txBody>
                  <a:tcPr marL="918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Allows whole numbers between -32,768 and 32,767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2 bytes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0971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Long</a:t>
                      </a:r>
                    </a:p>
                  </a:txBody>
                  <a:tcPr marL="918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Allows whole numbers between -2,147,483,648 and 2,147,483,647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4 bytes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40971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Single</a:t>
                      </a:r>
                    </a:p>
                  </a:txBody>
                  <a:tcPr marL="918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Single precision floating-point. Will handle most decimals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4 bytes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0971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Double</a:t>
                      </a:r>
                    </a:p>
                  </a:txBody>
                  <a:tcPr marL="918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Double precision floating-point. Will handle most decimals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8 bytes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561293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Currency</a:t>
                      </a:r>
                    </a:p>
                  </a:txBody>
                  <a:tcPr marL="918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Use for currency. Holds up to 15 digits of whole dollars, plus 4 decimal places. </a:t>
                      </a:r>
                      <a:r>
                        <a:rPr lang="en-US" sz="1100" b="1" dirty="0">
                          <a:effectLst/>
                        </a:rPr>
                        <a:t>Tip:</a:t>
                      </a:r>
                      <a:r>
                        <a:rPr lang="en-US" sz="1100" dirty="0">
                          <a:effectLst/>
                        </a:rPr>
                        <a:t> You can choose which country's currency to use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8 bytes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0971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AutoNumber</a:t>
                      </a:r>
                    </a:p>
                  </a:txBody>
                  <a:tcPr marL="918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AutoNumber fields automatically give each record its own number, usually starting at 1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4 bytes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40971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Date/Time</a:t>
                      </a:r>
                    </a:p>
                  </a:txBody>
                  <a:tcPr marL="918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Use for dates and times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8 bytes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81615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Yes/No</a:t>
                      </a:r>
                    </a:p>
                  </a:txBody>
                  <a:tcPr marL="918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A logical field can be displayed as Yes/No, True/False, or On/Off. In code, use the constants True and False (equivalent to -1 and 0). </a:t>
                      </a:r>
                      <a:r>
                        <a:rPr lang="en-US" sz="1100" b="1" dirty="0">
                          <a:effectLst/>
                        </a:rPr>
                        <a:t>Note:</a:t>
                      </a:r>
                      <a:r>
                        <a:rPr lang="en-US" sz="1100" dirty="0">
                          <a:effectLst/>
                        </a:rPr>
                        <a:t> Null values are not allowed in Yes/No fields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1 bit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40971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Ole Object</a:t>
                      </a:r>
                    </a:p>
                  </a:txBody>
                  <a:tcPr marL="918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Can store pictures, audio, video, or other BLOBs (Binary Large </a:t>
                      </a:r>
                      <a:r>
                        <a:rPr lang="en-US" sz="1100" dirty="0" err="1">
                          <a:effectLst/>
                        </a:rPr>
                        <a:t>OBjects</a:t>
                      </a:r>
                      <a:r>
                        <a:rPr lang="en-US" sz="1100" dirty="0">
                          <a:effectLst/>
                        </a:rPr>
                        <a:t>)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up to 1GB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0971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Hyperlink</a:t>
                      </a:r>
                    </a:p>
                  </a:txBody>
                  <a:tcPr marL="918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Contain links to other files, including web pages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 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40971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Lookup Wizard</a:t>
                      </a:r>
                    </a:p>
                  </a:txBody>
                  <a:tcPr marL="918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Let you type a list of options, which can then be chosen from a drop-down list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4 bytes</a:t>
                      </a:r>
                    </a:p>
                  </a:txBody>
                  <a:tcPr marL="45900" marR="45900" marT="45900" marB="459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1128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0368"/>
            <a:ext cx="12192000" cy="688064"/>
          </a:xfrm>
        </p:spPr>
        <p:txBody>
          <a:bodyPr/>
          <a:lstStyle/>
          <a:p>
            <a:pPr algn="ctr"/>
            <a:r>
              <a:rPr lang="ro-RO" dirty="0" smtClean="0"/>
              <a:t>Cheile Primare (Primary Key)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3507" y="2024958"/>
            <a:ext cx="2880359" cy="4351338"/>
          </a:xfrm>
        </p:spPr>
        <p:txBody>
          <a:bodyPr/>
          <a:lstStyle/>
          <a:p>
            <a:r>
              <a:rPr lang="en-US" dirty="0"/>
              <a:t>O </a:t>
            </a:r>
            <a:r>
              <a:rPr lang="en-US" dirty="0" err="1"/>
              <a:t>cheie</a:t>
            </a:r>
            <a:r>
              <a:rPr lang="en-US" dirty="0"/>
              <a:t> </a:t>
            </a:r>
            <a:r>
              <a:rPr lang="en-US" dirty="0" err="1"/>
              <a:t>primară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un </a:t>
            </a:r>
            <a:r>
              <a:rPr lang="en-US" dirty="0" err="1"/>
              <a:t>câmp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o </a:t>
            </a:r>
            <a:r>
              <a:rPr lang="en-US" dirty="0" err="1"/>
              <a:t>combinație</a:t>
            </a:r>
            <a:r>
              <a:rPr lang="en-US" dirty="0"/>
              <a:t> de </a:t>
            </a:r>
            <a:r>
              <a:rPr lang="en-US" dirty="0" err="1"/>
              <a:t>câmpuri</a:t>
            </a:r>
            <a:r>
              <a:rPr lang="en-US" dirty="0"/>
              <a:t>, cu o </a:t>
            </a:r>
            <a:r>
              <a:rPr lang="en-US" dirty="0" err="1"/>
              <a:t>valoare</a:t>
            </a:r>
            <a:r>
              <a:rPr lang="en-US" dirty="0"/>
              <a:t> care face ca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înregistrare</a:t>
            </a:r>
            <a:r>
              <a:rPr lang="en-US" dirty="0"/>
              <a:t> -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 smtClean="0"/>
              <a:t>rând</a:t>
            </a:r>
            <a:r>
              <a:rPr lang="ro-RO" dirty="0" smtClean="0"/>
              <a:t>(row)</a:t>
            </a:r>
            <a:r>
              <a:rPr lang="en-US" dirty="0" smtClean="0"/>
              <a:t> </a:t>
            </a:r>
            <a:r>
              <a:rPr lang="en-US" dirty="0" err="1"/>
              <a:t>dintr</a:t>
            </a:r>
            <a:r>
              <a:rPr lang="en-US" dirty="0"/>
              <a:t>-o </a:t>
            </a:r>
            <a:r>
              <a:rPr lang="en-US" dirty="0" err="1"/>
              <a:t>tabelă</a:t>
            </a:r>
            <a:r>
              <a:rPr lang="en-US" dirty="0"/>
              <a:t> -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smtClean="0"/>
              <a:t>fie </a:t>
            </a:r>
            <a:r>
              <a:rPr lang="en-US" dirty="0" err="1" smtClean="0"/>
              <a:t>unică</a:t>
            </a:r>
            <a:r>
              <a:rPr lang="en-US" dirty="0" smtClean="0"/>
              <a:t>.</a:t>
            </a:r>
            <a:endParaRPr lang="ro-RO" dirty="0" smtClean="0"/>
          </a:p>
          <a:p>
            <a:r>
              <a:rPr lang="ro-RO" dirty="0" smtClean="0"/>
              <a:t>Pentru identificarea </a:t>
            </a:r>
            <a:r>
              <a:rPr lang="ro-RO" dirty="0"/>
              <a:t>fiecărei înregistrări din </a:t>
            </a:r>
            <a:r>
              <a:rPr lang="ro-RO" dirty="0" smtClean="0"/>
              <a:t>baza </a:t>
            </a:r>
            <a:r>
              <a:rPr lang="ro-RO" dirty="0"/>
              <a:t>de date, </a:t>
            </a:r>
            <a:r>
              <a:rPr lang="ro-RO" dirty="0" smtClean="0"/>
              <a:t>se utilizează cheile primare cat si pentru relationarea tabelelor</a:t>
            </a:r>
            <a:endParaRPr lang="ro-RO" dirty="0"/>
          </a:p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032" y="2024958"/>
            <a:ext cx="5739897" cy="2854860"/>
          </a:xfrm>
        </p:spPr>
      </p:pic>
    </p:spTree>
    <p:extLst>
      <p:ext uri="{BB962C8B-B14F-4D97-AF65-F5344CB8AC3E}">
        <p14:creationId xmlns:p14="http://schemas.microsoft.com/office/powerpoint/2010/main" val="3247476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4589</TotalTime>
  <Words>2222</Words>
  <Application>Microsoft Office PowerPoint</Application>
  <PresentationFormat>Widescreen</PresentationFormat>
  <Paragraphs>268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Segoe UI</vt:lpstr>
      <vt:lpstr>Times New Roman</vt:lpstr>
      <vt:lpstr>Trebuchet MS</vt:lpstr>
      <vt:lpstr>wf_segoe-ui_semibold</vt:lpstr>
      <vt:lpstr>Wingdings 3</vt:lpstr>
      <vt:lpstr>Facet</vt:lpstr>
      <vt:lpstr>Ce reprezintă Access?</vt:lpstr>
      <vt:lpstr>Ce este o bază de date?</vt:lpstr>
      <vt:lpstr>Scopul și planul</vt:lpstr>
      <vt:lpstr>Scopul și planul</vt:lpstr>
      <vt:lpstr>Ce reprezintă un tabel</vt:lpstr>
      <vt:lpstr>Tipuri de date</vt:lpstr>
      <vt:lpstr>Tipuri de date</vt:lpstr>
      <vt:lpstr>Data types</vt:lpstr>
      <vt:lpstr>Cheile Primare (Primary Key)</vt:lpstr>
      <vt:lpstr>Cheile Primare (Primary Key)</vt:lpstr>
      <vt:lpstr>Relațiile dintre tabele</vt:lpstr>
      <vt:lpstr>Separea(spargerea) datelor  în mai multe tabele</vt:lpstr>
      <vt:lpstr>Filtrarea datelor in tabele</vt:lpstr>
      <vt:lpstr>Interogarea bazei de date (Querys)</vt:lpstr>
      <vt:lpstr>Interogarea bazei de date (Querys)</vt:lpstr>
      <vt:lpstr>Tipuri de criterii (query)</vt:lpstr>
      <vt:lpstr>Tipuri de criterii (query)</vt:lpstr>
      <vt:lpstr>Tipuri de criterii (query)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 reprezinta Access?</dc:title>
  <dc:creator>raziel</dc:creator>
  <cp:lastModifiedBy>raziel</cp:lastModifiedBy>
  <cp:revision>43</cp:revision>
  <dcterms:created xsi:type="dcterms:W3CDTF">2017-09-08T06:05:31Z</dcterms:created>
  <dcterms:modified xsi:type="dcterms:W3CDTF">2017-10-07T04:06:38Z</dcterms:modified>
</cp:coreProperties>
</file>